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ommentAuthors.xml" ContentType="application/vnd.openxmlformats-officedocument.presentationml.commentAuthors+xml"/>
  <Override PartName="/ppt/charts/chart7.xml" ContentType="application/vnd.openxmlformats-officedocument.drawingml.chart+xml"/>
  <Override PartName="/ppt/charts/chart3.xml" ContentType="application/vnd.openxmlformats-officedocument.drawingml.chart+xml"/>
  <Override PartName="/ppt/diagrams/layout1.xml" ContentType="application/vnd.openxmlformats-officedocument.drawingml.diagramLayout+xml"/>
  <Override PartName="/ppt/charts/chart4.xml" ContentType="application/vnd.openxmlformats-officedocument.drawingml.chart+xml"/>
  <Default Extension="xlsx" ContentType="application/vnd.openxmlformats-officedocument.spreadsheetml.sheet"/>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35" r:id="rId3"/>
    <p:sldId id="428" r:id="rId4"/>
    <p:sldId id="406" r:id="rId5"/>
    <p:sldId id="407" r:id="rId6"/>
    <p:sldId id="408" r:id="rId7"/>
    <p:sldId id="400" r:id="rId8"/>
    <p:sldId id="423" r:id="rId9"/>
    <p:sldId id="397" r:id="rId10"/>
    <p:sldId id="421" r:id="rId11"/>
    <p:sldId id="405" r:id="rId12"/>
    <p:sldId id="415" r:id="rId13"/>
    <p:sldId id="417" r:id="rId14"/>
    <p:sldId id="427" r:id="rId15"/>
    <p:sldId id="418" r:id="rId16"/>
    <p:sldId id="419" r:id="rId17"/>
    <p:sldId id="391" r:id="rId18"/>
    <p:sldId id="392" r:id="rId19"/>
    <p:sldId id="426" r:id="rId20"/>
    <p:sldId id="337" r:id="rId21"/>
    <p:sldId id="385" r:id="rId22"/>
    <p:sldId id="371" r:id="rId23"/>
    <p:sldId id="374" r:id="rId24"/>
    <p:sldId id="376" r:id="rId25"/>
    <p:sldId id="356" r:id="rId26"/>
    <p:sldId id="379" r:id="rId27"/>
    <p:sldId id="380" r:id="rId28"/>
    <p:sldId id="422" r:id="rId29"/>
    <p:sldId id="369" r:id="rId30"/>
    <p:sldId id="395" r:id="rId31"/>
    <p:sldId id="382" r:id="rId32"/>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an Denev"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375E"/>
    <a:srgbClr val="808C62"/>
    <a:srgbClr val="3BB349"/>
    <a:srgbClr val="2C8436"/>
    <a:srgbClr val="EFDD57"/>
    <a:srgbClr val="00B050"/>
    <a:srgbClr val="1D377F"/>
    <a:srgbClr val="144088"/>
    <a:srgbClr val="FFFF99"/>
  </p:clrMru>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2832" autoAdjust="0"/>
  </p:normalViewPr>
  <p:slideViewPr>
    <p:cSldViewPr>
      <p:cViewPr varScale="1">
        <p:scale>
          <a:sx n="100" d="100"/>
          <a:sy n="100" d="100"/>
        </p:scale>
        <p:origin x="-606" y="-84"/>
      </p:cViewPr>
      <p:guideLst>
        <p:guide orient="horz" pos="2160"/>
        <p:guide pos="2880"/>
      </p:guideLst>
    </p:cSldViewPr>
  </p:slideViewPr>
  <p:outlineViewPr>
    <p:cViewPr>
      <p:scale>
        <a:sx n="33" d="100"/>
        <a:sy n="33" d="100"/>
      </p:scale>
      <p:origin x="0" y="10824"/>
    </p:cViewPr>
  </p:outlineViewPr>
  <p:notesTextViewPr>
    <p:cViewPr>
      <p:scale>
        <a:sx n="100" d="100"/>
        <a:sy n="100" d="100"/>
      </p:scale>
      <p:origin x="0" y="0"/>
    </p:cViewPr>
  </p:notesTextViewPr>
  <p:notesViewPr>
    <p:cSldViewPr>
      <p:cViewPr varScale="1">
        <p:scale>
          <a:sx n="86" d="100"/>
          <a:sy n="86" d="100"/>
        </p:scale>
        <p:origin x="-381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D:\Dropbox\Media_Event_September_2013\NSI%20Bulgaria%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Denev\Local%20Settings\Temporary%20Internet%20Files\Content.Outlook\1TBZEX6G\Public%20Expenditure%202011.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phh32909\Desktop\Deyan\Figures.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8.xml.rels><?xml version="1.0" encoding="UTF-8" standalone="yes"?>
<Relationships xmlns="http://schemas.openxmlformats.org/package/2006/relationships"><Relationship Id="rId1" Type="http://schemas.openxmlformats.org/officeDocument/2006/relationships/oleObject" Target="Worksheet%20in%20Bulgaria%20Gilenya%20MEA%20proposal%20August%202012%20Final.ppt%20(Compatibility%20Mode)"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bg-BG"/>
  <c:chart>
    <c:title>
      <c:tx>
        <c:rich>
          <a:bodyPr/>
          <a:lstStyle/>
          <a:p>
            <a:pPr>
              <a:defRPr/>
            </a:pPr>
            <a:r>
              <a:rPr lang="bg-BG" sz="1600" b="0" i="0" baseline="0" dirty="0">
                <a:latin typeface="Century Gothic" pitchFamily="34" charset="0"/>
              </a:rPr>
              <a:t>Средна продължителност на живота </a:t>
            </a:r>
            <a:r>
              <a:rPr lang="bg-BG" sz="1600" b="0" i="0" baseline="0" dirty="0" smtClean="0">
                <a:latin typeface="Century Gothic" pitchFamily="34" charset="0"/>
              </a:rPr>
              <a:t>за </a:t>
            </a:r>
            <a:r>
              <a:rPr lang="bg-BG" sz="1600" b="0" i="0" baseline="0" dirty="0">
                <a:latin typeface="Century Gothic" pitchFamily="34" charset="0"/>
              </a:rPr>
              <a:t>периода 2001-2012 г</a:t>
            </a:r>
            <a:r>
              <a:rPr lang="bg-BG" sz="1600" b="0" i="0" baseline="0" dirty="0" smtClean="0">
                <a:latin typeface="Century Gothic" pitchFamily="34" charset="0"/>
              </a:rPr>
              <a:t>. (</a:t>
            </a:r>
            <a:r>
              <a:rPr lang="bg-BG" sz="1600" b="0" i="0" baseline="0" dirty="0">
                <a:latin typeface="Century Gothic" pitchFamily="34" charset="0"/>
              </a:rPr>
              <a:t>в години)</a:t>
            </a:r>
            <a:endParaRPr lang="bg-BG" sz="1600" b="0" dirty="0">
              <a:latin typeface="Century Gothic" pitchFamily="34" charset="0"/>
            </a:endParaRPr>
          </a:p>
        </c:rich>
      </c:tx>
      <c:layout/>
    </c:title>
    <c:view3D>
      <c:rAngAx val="1"/>
    </c:view3D>
    <c:plotArea>
      <c:layout/>
      <c:bar3DChart>
        <c:barDir val="col"/>
        <c:grouping val="clustered"/>
        <c:ser>
          <c:idx val="0"/>
          <c:order val="0"/>
          <c:tx>
            <c:strRef>
              <c:f>'sredna produljitelnost na jivot'!$C$2</c:f>
              <c:strCache>
                <c:ptCount val="1"/>
                <c:pt idx="0">
                  <c:v>мъже</c:v>
                </c:pt>
              </c:strCache>
            </c:strRef>
          </c:tx>
          <c:dLbls>
            <c:showVal val="1"/>
          </c:dLbls>
          <c:cat>
            <c:strRef>
              <c:f>'sredna produljitelnost na jivot'!$A$4:$A$13</c:f>
              <c:strCache>
                <c:ptCount val="10"/>
                <c:pt idx="0">
                  <c:v>2001-2003</c:v>
                </c:pt>
                <c:pt idx="1">
                  <c:v>2002-2004</c:v>
                </c:pt>
                <c:pt idx="2">
                  <c:v>2003-2005</c:v>
                </c:pt>
                <c:pt idx="3">
                  <c:v>2004-2006</c:v>
                </c:pt>
                <c:pt idx="4">
                  <c:v>2005-2007</c:v>
                </c:pt>
                <c:pt idx="5">
                  <c:v>2006-2008</c:v>
                </c:pt>
                <c:pt idx="6">
                  <c:v>2007-2009</c:v>
                </c:pt>
                <c:pt idx="7">
                  <c:v>2008-2010</c:v>
                </c:pt>
                <c:pt idx="8">
                  <c:v>2009-2011</c:v>
                </c:pt>
                <c:pt idx="9">
                  <c:v>2010-2012</c:v>
                </c:pt>
              </c:strCache>
            </c:strRef>
          </c:cat>
          <c:val>
            <c:numRef>
              <c:f>'sredna produljitelnost na jivot'!$C$4:$C$13</c:f>
              <c:numCache>
                <c:formatCode>0.00</c:formatCode>
                <c:ptCount val="10"/>
                <c:pt idx="0">
                  <c:v>68.7</c:v>
                </c:pt>
                <c:pt idx="1">
                  <c:v>69</c:v>
                </c:pt>
                <c:pt idx="2">
                  <c:v>69</c:v>
                </c:pt>
                <c:pt idx="3">
                  <c:v>69.071586541367566</c:v>
                </c:pt>
                <c:pt idx="4">
                  <c:v>69.240144915614366</c:v>
                </c:pt>
                <c:pt idx="5">
                  <c:v>69.513974892931742</c:v>
                </c:pt>
                <c:pt idx="6">
                  <c:v>69.9007903038639</c:v>
                </c:pt>
                <c:pt idx="7">
                  <c:v>69.997692423680675</c:v>
                </c:pt>
                <c:pt idx="8">
                  <c:v>70.365996653057252</c:v>
                </c:pt>
                <c:pt idx="9">
                  <c:v>70.623010690231951</c:v>
                </c:pt>
              </c:numCache>
            </c:numRef>
          </c:val>
        </c:ser>
        <c:ser>
          <c:idx val="1"/>
          <c:order val="1"/>
          <c:tx>
            <c:strRef>
              <c:f>'sredna produljitelnost na jivot'!$D$2</c:f>
              <c:strCache>
                <c:ptCount val="1"/>
                <c:pt idx="0">
                  <c:v>жени</c:v>
                </c:pt>
              </c:strCache>
            </c:strRef>
          </c:tx>
          <c:spPr>
            <a:solidFill>
              <a:srgbClr val="FFC000"/>
            </a:solidFill>
          </c:spPr>
          <c:dLbls>
            <c:showVal val="1"/>
          </c:dLbls>
          <c:cat>
            <c:strRef>
              <c:f>'sredna produljitelnost na jivot'!$A$4:$A$13</c:f>
              <c:strCache>
                <c:ptCount val="10"/>
                <c:pt idx="0">
                  <c:v>2001-2003</c:v>
                </c:pt>
                <c:pt idx="1">
                  <c:v>2002-2004</c:v>
                </c:pt>
                <c:pt idx="2">
                  <c:v>2003-2005</c:v>
                </c:pt>
                <c:pt idx="3">
                  <c:v>2004-2006</c:v>
                </c:pt>
                <c:pt idx="4">
                  <c:v>2005-2007</c:v>
                </c:pt>
                <c:pt idx="5">
                  <c:v>2006-2008</c:v>
                </c:pt>
                <c:pt idx="6">
                  <c:v>2007-2009</c:v>
                </c:pt>
                <c:pt idx="7">
                  <c:v>2008-2010</c:v>
                </c:pt>
                <c:pt idx="8">
                  <c:v>2009-2011</c:v>
                </c:pt>
                <c:pt idx="9">
                  <c:v>2010-2012</c:v>
                </c:pt>
              </c:strCache>
            </c:strRef>
          </c:cat>
          <c:val>
            <c:numRef>
              <c:f>'sredna produljitelnost na jivot'!$D$4:$D$13</c:f>
              <c:numCache>
                <c:formatCode>0.00</c:formatCode>
                <c:ptCount val="10"/>
                <c:pt idx="0">
                  <c:v>75.599999999999994</c:v>
                </c:pt>
                <c:pt idx="1">
                  <c:v>76.2</c:v>
                </c:pt>
                <c:pt idx="2">
                  <c:v>76.319999999999993</c:v>
                </c:pt>
                <c:pt idx="3">
                  <c:v>76.320048056901186</c:v>
                </c:pt>
                <c:pt idx="4">
                  <c:v>76.295548668114833</c:v>
                </c:pt>
                <c:pt idx="5">
                  <c:v>76.635380416007123</c:v>
                </c:pt>
                <c:pt idx="6">
                  <c:v>77.081848715294328</c:v>
                </c:pt>
                <c:pt idx="7">
                  <c:v>77.241825024242502</c:v>
                </c:pt>
                <c:pt idx="8">
                  <c:v>77.368855750087178</c:v>
                </c:pt>
                <c:pt idx="9">
                  <c:v>77.545473051231653</c:v>
                </c:pt>
              </c:numCache>
            </c:numRef>
          </c:val>
        </c:ser>
        <c:ser>
          <c:idx val="2"/>
          <c:order val="2"/>
          <c:tx>
            <c:strRef>
              <c:f>'sredna produljitelnost na jivot'!$B$2</c:f>
              <c:strCache>
                <c:ptCount val="1"/>
                <c:pt idx="0">
                  <c:v>средно</c:v>
                </c:pt>
              </c:strCache>
            </c:strRef>
          </c:tx>
          <c:dLbls>
            <c:txPr>
              <a:bodyPr/>
              <a:lstStyle/>
              <a:p>
                <a:pPr>
                  <a:defRPr b="1">
                    <a:solidFill>
                      <a:schemeClr val="tx1">
                        <a:lumMod val="95000"/>
                        <a:lumOff val="5000"/>
                      </a:schemeClr>
                    </a:solidFill>
                  </a:defRPr>
                </a:pPr>
                <a:endParaRPr lang="bg-BG"/>
              </a:p>
            </c:txPr>
            <c:showVal val="1"/>
          </c:dLbls>
          <c:cat>
            <c:strRef>
              <c:f>'sredna produljitelnost na jivot'!$A$4:$A$13</c:f>
              <c:strCache>
                <c:ptCount val="10"/>
                <c:pt idx="0">
                  <c:v>2001-2003</c:v>
                </c:pt>
                <c:pt idx="1">
                  <c:v>2002-2004</c:v>
                </c:pt>
                <c:pt idx="2">
                  <c:v>2003-2005</c:v>
                </c:pt>
                <c:pt idx="3">
                  <c:v>2004-2006</c:v>
                </c:pt>
                <c:pt idx="4">
                  <c:v>2005-2007</c:v>
                </c:pt>
                <c:pt idx="5">
                  <c:v>2006-2008</c:v>
                </c:pt>
                <c:pt idx="6">
                  <c:v>2007-2009</c:v>
                </c:pt>
                <c:pt idx="7">
                  <c:v>2008-2010</c:v>
                </c:pt>
                <c:pt idx="8">
                  <c:v>2009-2011</c:v>
                </c:pt>
                <c:pt idx="9">
                  <c:v>2010-2012</c:v>
                </c:pt>
              </c:strCache>
            </c:strRef>
          </c:cat>
          <c:val>
            <c:numRef>
              <c:f>'sredna produljitelnost na jivot'!$B$4:$B$13</c:f>
              <c:numCache>
                <c:formatCode>0.00</c:formatCode>
                <c:ptCount val="10"/>
                <c:pt idx="0">
                  <c:v>72.149999999999991</c:v>
                </c:pt>
                <c:pt idx="1">
                  <c:v>72.599999999999994</c:v>
                </c:pt>
                <c:pt idx="2">
                  <c:v>72.66</c:v>
                </c:pt>
                <c:pt idx="3">
                  <c:v>72.611708118650583</c:v>
                </c:pt>
                <c:pt idx="4">
                  <c:v>72.674062701368584</c:v>
                </c:pt>
                <c:pt idx="5">
                  <c:v>73.007899122760051</c:v>
                </c:pt>
                <c:pt idx="6">
                  <c:v>73.432558707714378</c:v>
                </c:pt>
                <c:pt idx="7">
                  <c:v>73.581265326210527</c:v>
                </c:pt>
                <c:pt idx="8">
                  <c:v>73.829086567600086</c:v>
                </c:pt>
                <c:pt idx="9">
                  <c:v>74.020915973659058</c:v>
                </c:pt>
              </c:numCache>
            </c:numRef>
          </c:val>
        </c:ser>
        <c:shape val="box"/>
        <c:axId val="80884480"/>
        <c:axId val="80886016"/>
        <c:axId val="0"/>
      </c:bar3DChart>
      <c:catAx>
        <c:axId val="80884480"/>
        <c:scaling>
          <c:orientation val="minMax"/>
        </c:scaling>
        <c:axPos val="b"/>
        <c:majorTickMark val="none"/>
        <c:tickLblPos val="nextTo"/>
        <c:crossAx val="80886016"/>
        <c:crosses val="autoZero"/>
        <c:auto val="1"/>
        <c:lblAlgn val="ctr"/>
        <c:lblOffset val="100"/>
      </c:catAx>
      <c:valAx>
        <c:axId val="80886016"/>
        <c:scaling>
          <c:orientation val="minMax"/>
        </c:scaling>
        <c:axPos val="l"/>
        <c:majorGridlines/>
        <c:numFmt formatCode="0.00" sourceLinked="1"/>
        <c:majorTickMark val="none"/>
        <c:tickLblPos val="nextTo"/>
        <c:crossAx val="80884480"/>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bg-BG"/>
  <c:chart>
    <c:autoTitleDeleted val="1"/>
    <c:plotArea>
      <c:layout/>
      <c:barChart>
        <c:barDir val="bar"/>
        <c:grouping val="clustered"/>
        <c:ser>
          <c:idx val="0"/>
          <c:order val="0"/>
          <c:spPr>
            <a:solidFill>
              <a:schemeClr val="accent6">
                <a:lumMod val="75000"/>
              </a:schemeClr>
            </a:solidFill>
          </c:spPr>
          <c:dPt>
            <c:idx val="3"/>
            <c:spPr>
              <a:solidFill>
                <a:srgbClr val="FF0000"/>
              </a:solidFill>
            </c:spPr>
          </c:dPt>
          <c:cat>
            <c:strRef>
              <c:f>Sheet1!$A$41:$A$71</c:f>
              <c:strCache>
                <c:ptCount val="31"/>
                <c:pt idx="0">
                  <c:v>Сърбия</c:v>
                </c:pt>
                <c:pt idx="1">
                  <c:v>Румъния</c:v>
                </c:pt>
                <c:pt idx="2">
                  <c:v>Полша</c:v>
                </c:pt>
                <c:pt idx="3">
                  <c:v>България</c:v>
                </c:pt>
                <c:pt idx="4">
                  <c:v>Латвия</c:v>
                </c:pt>
                <c:pt idx="5">
                  <c:v>Литва</c:v>
                </c:pt>
                <c:pt idx="6">
                  <c:v>Естония</c:v>
                </c:pt>
                <c:pt idx="7">
                  <c:v>Кипър</c:v>
                </c:pt>
                <c:pt idx="8">
                  <c:v>Турция</c:v>
                </c:pt>
                <c:pt idx="9">
                  <c:v>Хърватска</c:v>
                </c:pt>
                <c:pt idx="10">
                  <c:v>Португалия</c:v>
                </c:pt>
                <c:pt idx="11">
                  <c:v>Чешка република</c:v>
                </c:pt>
                <c:pt idx="12">
                  <c:v>Унгария</c:v>
                </c:pt>
                <c:pt idx="13">
                  <c:v>Словения</c:v>
                </c:pt>
                <c:pt idx="14">
                  <c:v>Великобритания</c:v>
                </c:pt>
                <c:pt idx="15">
                  <c:v>Дания</c:v>
                </c:pt>
                <c:pt idx="16">
                  <c:v>Словакия</c:v>
                </c:pt>
                <c:pt idx="17">
                  <c:v>Италия</c:v>
                </c:pt>
                <c:pt idx="18">
                  <c:v>Исландия</c:v>
                </c:pt>
                <c:pt idx="19">
                  <c:v>Швеция</c:v>
                </c:pt>
                <c:pt idx="20">
                  <c:v>Испания</c:v>
                </c:pt>
                <c:pt idx="21">
                  <c:v>Норвегия</c:v>
                </c:pt>
                <c:pt idx="22">
                  <c:v>Финландия</c:v>
                </c:pt>
                <c:pt idx="23">
                  <c:v>Австрия</c:v>
                </c:pt>
                <c:pt idx="24">
                  <c:v>Холандия</c:v>
                </c:pt>
                <c:pt idx="25">
                  <c:v>Ирландия</c:v>
                </c:pt>
                <c:pt idx="26">
                  <c:v>Франция</c:v>
                </c:pt>
                <c:pt idx="27">
                  <c:v>Белгия</c:v>
                </c:pt>
                <c:pt idx="28">
                  <c:v>Гърция</c:v>
                </c:pt>
                <c:pt idx="29">
                  <c:v>Германия</c:v>
                </c:pt>
                <c:pt idx="30">
                  <c:v>Швейцария</c:v>
                </c:pt>
              </c:strCache>
            </c:strRef>
          </c:cat>
          <c:val>
            <c:numRef>
              <c:f>Sheet1!$D$41:$D$71</c:f>
              <c:numCache>
                <c:formatCode>#,##0</c:formatCode>
                <c:ptCount val="31"/>
                <c:pt idx="0">
                  <c:v>34.330011074197095</c:v>
                </c:pt>
                <c:pt idx="1">
                  <c:v>49.179559306141613</c:v>
                </c:pt>
                <c:pt idx="2">
                  <c:v>55.604566683964705</c:v>
                </c:pt>
                <c:pt idx="3">
                  <c:v>57.35797399041742</c:v>
                </c:pt>
                <c:pt idx="4">
                  <c:v>57.777777777777779</c:v>
                </c:pt>
                <c:pt idx="5">
                  <c:v>60.951105157401194</c:v>
                </c:pt>
                <c:pt idx="6">
                  <c:v>70.948469006721439</c:v>
                </c:pt>
                <c:pt idx="7">
                  <c:v>79.716563330380865</c:v>
                </c:pt>
                <c:pt idx="8">
                  <c:v>88.162162162162119</c:v>
                </c:pt>
                <c:pt idx="9">
                  <c:v>88.821185844855819</c:v>
                </c:pt>
                <c:pt idx="10">
                  <c:v>126.11585944919298</c:v>
                </c:pt>
                <c:pt idx="11">
                  <c:v>131.96955280684998</c:v>
                </c:pt>
                <c:pt idx="12">
                  <c:v>137.46983105390183</c:v>
                </c:pt>
                <c:pt idx="13">
                  <c:v>146.74441205053461</c:v>
                </c:pt>
                <c:pt idx="14">
                  <c:v>152.07970899889241</c:v>
                </c:pt>
                <c:pt idx="15">
                  <c:v>156.70840787119857</c:v>
                </c:pt>
                <c:pt idx="16">
                  <c:v>165.24953789279112</c:v>
                </c:pt>
                <c:pt idx="17">
                  <c:v>167.84307288246882</c:v>
                </c:pt>
                <c:pt idx="18">
                  <c:v>184.375</c:v>
                </c:pt>
                <c:pt idx="19">
                  <c:v>221.28822107807107</c:v>
                </c:pt>
                <c:pt idx="20">
                  <c:v>228.83435582822085</c:v>
                </c:pt>
                <c:pt idx="21">
                  <c:v>232.11795178322373</c:v>
                </c:pt>
                <c:pt idx="22">
                  <c:v>233.09937199852232</c:v>
                </c:pt>
                <c:pt idx="23">
                  <c:v>268.84897187426202</c:v>
                </c:pt>
                <c:pt idx="24">
                  <c:v>311.56827668455577</c:v>
                </c:pt>
                <c:pt idx="25">
                  <c:v>317.93419045543669</c:v>
                </c:pt>
                <c:pt idx="26">
                  <c:v>348.69101978690907</c:v>
                </c:pt>
                <c:pt idx="27">
                  <c:v>351.0251005939835</c:v>
                </c:pt>
                <c:pt idx="28">
                  <c:v>352.74822695035465</c:v>
                </c:pt>
                <c:pt idx="29">
                  <c:v>360.92318964464437</c:v>
                </c:pt>
                <c:pt idx="30">
                  <c:v>485.93222458421894</c:v>
                </c:pt>
              </c:numCache>
            </c:numRef>
          </c:val>
        </c:ser>
        <c:gapWidth val="75"/>
        <c:overlap val="-25"/>
        <c:axId val="84417920"/>
        <c:axId val="84773120"/>
      </c:barChart>
      <c:catAx>
        <c:axId val="84417920"/>
        <c:scaling>
          <c:orientation val="minMax"/>
        </c:scaling>
        <c:axPos val="l"/>
        <c:majorTickMark val="none"/>
        <c:tickLblPos val="nextTo"/>
        <c:txPr>
          <a:bodyPr/>
          <a:lstStyle/>
          <a:p>
            <a:pPr>
              <a:defRPr sz="800" baseline="0"/>
            </a:pPr>
            <a:endParaRPr lang="bg-BG"/>
          </a:p>
        </c:txPr>
        <c:crossAx val="84773120"/>
        <c:crosses val="autoZero"/>
        <c:auto val="1"/>
        <c:lblAlgn val="ctr"/>
        <c:lblOffset val="100"/>
      </c:catAx>
      <c:valAx>
        <c:axId val="84773120"/>
        <c:scaling>
          <c:orientation val="minMax"/>
          <c:max val="500"/>
        </c:scaling>
        <c:axPos val="b"/>
        <c:majorGridlines/>
        <c:numFmt formatCode="#,##0" sourceLinked="1"/>
        <c:majorTickMark val="none"/>
        <c:tickLblPos val="nextTo"/>
        <c:spPr>
          <a:ln w="9525">
            <a:noFill/>
          </a:ln>
        </c:spPr>
        <c:crossAx val="84417920"/>
        <c:crosses val="autoZero"/>
        <c:crossBetween val="between"/>
        <c:majorUnit val="50"/>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bg-BG"/>
  <c:clrMapOvr bg1="lt1" tx1="dk1" bg2="lt2" tx2="dk2" accent1="accent1" accent2="accent2" accent3="accent3" accent4="accent4" accent5="accent5" accent6="accent6" hlink="hlink" folHlink="folHlink"/>
  <c:chart>
    <c:plotArea>
      <c:layout/>
      <c:barChart>
        <c:barDir val="bar"/>
        <c:grouping val="clustered"/>
        <c:ser>
          <c:idx val="0"/>
          <c:order val="0"/>
          <c:dPt>
            <c:idx val="0"/>
            <c:spPr>
              <a:solidFill>
                <a:srgbClr val="9AD6CC"/>
              </a:solidFill>
            </c:spPr>
          </c:dPt>
          <c:dPt>
            <c:idx val="1"/>
            <c:spPr>
              <a:solidFill>
                <a:srgbClr val="9AD6CC"/>
              </a:solidFill>
            </c:spPr>
          </c:dPt>
          <c:dPt>
            <c:idx val="2"/>
            <c:spPr>
              <a:solidFill>
                <a:srgbClr val="9ACA3C"/>
              </a:solidFill>
            </c:spPr>
          </c:dPt>
          <c:dPt>
            <c:idx val="3"/>
            <c:spPr>
              <a:solidFill>
                <a:srgbClr val="9ACA3C"/>
              </a:solidFill>
            </c:spPr>
          </c:dPt>
          <c:dPt>
            <c:idx val="4"/>
            <c:spPr>
              <a:solidFill>
                <a:srgbClr val="9ACA3C"/>
              </a:solidFill>
            </c:spPr>
          </c:dPt>
          <c:dPt>
            <c:idx val="5"/>
            <c:spPr>
              <a:solidFill>
                <a:srgbClr val="9ACA3C"/>
              </a:solidFill>
            </c:spPr>
          </c:dPt>
          <c:dPt>
            <c:idx val="6"/>
            <c:spPr>
              <a:solidFill>
                <a:srgbClr val="008898"/>
              </a:solidFill>
            </c:spPr>
          </c:dPt>
          <c:dPt>
            <c:idx val="7"/>
            <c:spPr>
              <a:solidFill>
                <a:srgbClr val="008898"/>
              </a:solidFill>
            </c:spPr>
          </c:dPt>
          <c:dPt>
            <c:idx val="8"/>
            <c:spPr>
              <a:solidFill>
                <a:srgbClr val="008898"/>
              </a:solidFill>
            </c:spPr>
          </c:dPt>
          <c:dPt>
            <c:idx val="9"/>
            <c:spPr>
              <a:solidFill>
                <a:srgbClr val="008898"/>
              </a:solidFill>
            </c:spPr>
          </c:dPt>
          <c:dPt>
            <c:idx val="10"/>
            <c:spPr>
              <a:solidFill>
                <a:srgbClr val="008898"/>
              </a:solidFill>
            </c:spPr>
          </c:dPt>
          <c:dPt>
            <c:idx val="11"/>
            <c:spPr>
              <a:solidFill>
                <a:srgbClr val="008898"/>
              </a:solidFill>
            </c:spPr>
          </c:dPt>
          <c:dPt>
            <c:idx val="12"/>
            <c:spPr>
              <a:solidFill>
                <a:srgbClr val="008898"/>
              </a:solidFill>
            </c:spPr>
          </c:dPt>
          <c:dPt>
            <c:idx val="13"/>
            <c:spPr>
              <a:solidFill>
                <a:srgbClr val="008898"/>
              </a:solidFill>
            </c:spPr>
          </c:dPt>
          <c:dPt>
            <c:idx val="14"/>
            <c:spPr>
              <a:solidFill>
                <a:srgbClr val="145697"/>
              </a:solidFill>
            </c:spPr>
          </c:dPt>
          <c:dPt>
            <c:idx val="15"/>
            <c:spPr>
              <a:solidFill>
                <a:srgbClr val="145697"/>
              </a:solidFill>
            </c:spPr>
          </c:dPt>
          <c:dPt>
            <c:idx val="16"/>
            <c:spPr>
              <a:solidFill>
                <a:srgbClr val="145697"/>
              </a:solidFill>
            </c:spPr>
          </c:dPt>
          <c:dPt>
            <c:idx val="17"/>
            <c:spPr>
              <a:solidFill>
                <a:srgbClr val="145697"/>
              </a:solidFill>
            </c:spPr>
          </c:dPt>
          <c:dPt>
            <c:idx val="18"/>
            <c:spPr>
              <a:solidFill>
                <a:srgbClr val="A80E67"/>
              </a:solidFill>
            </c:spPr>
          </c:dPt>
          <c:dPt>
            <c:idx val="19"/>
            <c:spPr>
              <a:solidFill>
                <a:srgbClr val="F05170"/>
              </a:solidFill>
            </c:spPr>
          </c:dPt>
          <c:dPt>
            <c:idx val="20"/>
            <c:spPr>
              <a:solidFill>
                <a:srgbClr val="F5841F"/>
              </a:solidFill>
            </c:spPr>
          </c:dPt>
          <c:dPt>
            <c:idx val="21"/>
            <c:spPr>
              <a:solidFill>
                <a:srgbClr val="F5841F"/>
              </a:solidFill>
            </c:spPr>
          </c:dPt>
          <c:dPt>
            <c:idx val="22"/>
            <c:spPr>
              <a:solidFill>
                <a:srgbClr val="DDB00A"/>
              </a:solidFill>
            </c:spPr>
          </c:dPt>
          <c:dPt>
            <c:idx val="23"/>
            <c:spPr>
              <a:solidFill>
                <a:srgbClr val="DDB00A"/>
              </a:solidFill>
            </c:spPr>
          </c:dPt>
          <c:dPt>
            <c:idx val="24"/>
            <c:spPr>
              <a:solidFill>
                <a:srgbClr val="FFD100"/>
              </a:solidFill>
            </c:spPr>
          </c:dPt>
          <c:dPt>
            <c:idx val="25"/>
            <c:spPr>
              <a:solidFill>
                <a:srgbClr val="FFD100"/>
              </a:solidFill>
            </c:spPr>
          </c:dPt>
          <c:dPt>
            <c:idx val="26"/>
            <c:spPr>
              <a:solidFill>
                <a:srgbClr val="FFD100"/>
              </a:solidFill>
            </c:spPr>
          </c:dPt>
          <c:cat>
            <c:strRef>
              <c:f>Sheet2!$A$1:$A$27</c:f>
              <c:strCache>
                <c:ptCount val="27"/>
                <c:pt idx="0">
                  <c:v>Испания</c:v>
                </c:pt>
                <c:pt idx="1">
                  <c:v>Италия</c:v>
                </c:pt>
                <c:pt idx="2">
                  <c:v>Франция </c:v>
                </c:pt>
                <c:pt idx="3">
                  <c:v>Холандия </c:v>
                </c:pt>
                <c:pt idx="4">
                  <c:v>Малта</c:v>
                </c:pt>
                <c:pt idx="5">
                  <c:v>Швеция</c:v>
                </c:pt>
                <c:pt idx="6">
                  <c:v>Австрия</c:v>
                </c:pt>
                <c:pt idx="7">
                  <c:v>Белгия</c:v>
                </c:pt>
                <c:pt idx="8">
                  <c:v>Англия</c:v>
                </c:pt>
                <c:pt idx="9">
                  <c:v>Люксембург</c:v>
                </c:pt>
                <c:pt idx="10">
                  <c:v>Германия</c:v>
                </c:pt>
                <c:pt idx="11">
                  <c:v>Гърция</c:v>
                </c:pt>
                <c:pt idx="12">
                  <c:v>Ирландия</c:v>
                </c:pt>
                <c:pt idx="13">
                  <c:v>Финландия</c:v>
                </c:pt>
                <c:pt idx="14">
                  <c:v>Дания</c:v>
                </c:pt>
                <c:pt idx="15">
                  <c:v>Португалия</c:v>
                </c:pt>
                <c:pt idx="16">
                  <c:v>Словения</c:v>
                </c:pt>
                <c:pt idx="17">
                  <c:v>Кипър </c:v>
                </c:pt>
                <c:pt idx="18">
                  <c:v>Чехия</c:v>
                </c:pt>
                <c:pt idx="19">
                  <c:v>Полша </c:v>
                </c:pt>
                <c:pt idx="20">
                  <c:v>Естония</c:v>
                </c:pt>
                <c:pt idx="21">
                  <c:v>Славакия</c:v>
                </c:pt>
                <c:pt idx="22">
                  <c:v>Унгария</c:v>
                </c:pt>
                <c:pt idx="23">
                  <c:v>България</c:v>
                </c:pt>
                <c:pt idx="24">
                  <c:v>Литва</c:v>
                </c:pt>
                <c:pt idx="25">
                  <c:v>Латвия</c:v>
                </c:pt>
                <c:pt idx="26">
                  <c:v>Румъния</c:v>
                </c:pt>
              </c:strCache>
            </c:strRef>
          </c:cat>
          <c:val>
            <c:numRef>
              <c:f>Sheet2!$B$1:$B$27</c:f>
              <c:numCache>
                <c:formatCode>General</c:formatCode>
                <c:ptCount val="27"/>
                <c:pt idx="0">
                  <c:v>82</c:v>
                </c:pt>
                <c:pt idx="1">
                  <c:v>82</c:v>
                </c:pt>
                <c:pt idx="2">
                  <c:v>81</c:v>
                </c:pt>
                <c:pt idx="3">
                  <c:v>81</c:v>
                </c:pt>
                <c:pt idx="4">
                  <c:v>81</c:v>
                </c:pt>
                <c:pt idx="5">
                  <c:v>81</c:v>
                </c:pt>
                <c:pt idx="6">
                  <c:v>80</c:v>
                </c:pt>
                <c:pt idx="7">
                  <c:v>80</c:v>
                </c:pt>
                <c:pt idx="8">
                  <c:v>80</c:v>
                </c:pt>
                <c:pt idx="9">
                  <c:v>80</c:v>
                </c:pt>
                <c:pt idx="10">
                  <c:v>80</c:v>
                </c:pt>
                <c:pt idx="11">
                  <c:v>80</c:v>
                </c:pt>
                <c:pt idx="12">
                  <c:v>80</c:v>
                </c:pt>
                <c:pt idx="13">
                  <c:v>80</c:v>
                </c:pt>
                <c:pt idx="14">
                  <c:v>79</c:v>
                </c:pt>
                <c:pt idx="15">
                  <c:v>79</c:v>
                </c:pt>
                <c:pt idx="16">
                  <c:v>79</c:v>
                </c:pt>
                <c:pt idx="17">
                  <c:v>79</c:v>
                </c:pt>
                <c:pt idx="18">
                  <c:v>77</c:v>
                </c:pt>
                <c:pt idx="19">
                  <c:v>76</c:v>
                </c:pt>
                <c:pt idx="20">
                  <c:v>75</c:v>
                </c:pt>
                <c:pt idx="21">
                  <c:v>75</c:v>
                </c:pt>
                <c:pt idx="22">
                  <c:v>74</c:v>
                </c:pt>
                <c:pt idx="23">
                  <c:v>74</c:v>
                </c:pt>
                <c:pt idx="24">
                  <c:v>73</c:v>
                </c:pt>
                <c:pt idx="25">
                  <c:v>73</c:v>
                </c:pt>
                <c:pt idx="26">
                  <c:v>73</c:v>
                </c:pt>
              </c:numCache>
            </c:numRef>
          </c:val>
        </c:ser>
        <c:gapWidth val="46"/>
        <c:axId val="99637888"/>
        <c:axId val="99963264"/>
      </c:barChart>
      <c:catAx>
        <c:axId val="99637888"/>
        <c:scaling>
          <c:orientation val="maxMin"/>
        </c:scaling>
        <c:axPos val="l"/>
        <c:tickLblPos val="nextTo"/>
        <c:txPr>
          <a:bodyPr/>
          <a:lstStyle/>
          <a:p>
            <a:pPr>
              <a:defRPr sz="800" b="1">
                <a:solidFill>
                  <a:schemeClr val="tx2">
                    <a:lumMod val="75000"/>
                  </a:schemeClr>
                </a:solidFill>
              </a:defRPr>
            </a:pPr>
            <a:endParaRPr lang="bg-BG"/>
          </a:p>
        </c:txPr>
        <c:crossAx val="99963264"/>
        <c:crosses val="autoZero"/>
        <c:auto val="1"/>
        <c:lblAlgn val="ctr"/>
        <c:lblOffset val="100"/>
      </c:catAx>
      <c:valAx>
        <c:axId val="99963264"/>
        <c:scaling>
          <c:orientation val="minMax"/>
          <c:max val="82"/>
          <c:min val="70"/>
        </c:scaling>
        <c:axPos val="t"/>
        <c:majorGridlines>
          <c:spPr>
            <a:ln>
              <a:solidFill>
                <a:sysClr val="window" lastClr="FFFFFF">
                  <a:lumMod val="50000"/>
                  <a:alpha val="30000"/>
                </a:sysClr>
              </a:solidFill>
            </a:ln>
          </c:spPr>
        </c:majorGridlines>
        <c:numFmt formatCode="General" sourceLinked="1"/>
        <c:tickLblPos val="nextTo"/>
        <c:txPr>
          <a:bodyPr/>
          <a:lstStyle/>
          <a:p>
            <a:pPr>
              <a:defRPr b="1">
                <a:solidFill>
                  <a:schemeClr val="tx2">
                    <a:lumMod val="75000"/>
                  </a:schemeClr>
                </a:solidFill>
              </a:defRPr>
            </a:pPr>
            <a:endParaRPr lang="bg-BG"/>
          </a:p>
        </c:txPr>
        <c:crossAx val="99637888"/>
        <c:crosses val="autoZero"/>
        <c:crossBetween val="between"/>
        <c:majorUnit val="1"/>
      </c:valAx>
    </c:plotArea>
    <c:plotVisOnly val="1"/>
  </c:chart>
  <c:spPr>
    <a:ln>
      <a:noFill/>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bg-BG"/>
  <c:chart>
    <c:autoTitleDeleted val="1"/>
    <c:plotArea>
      <c:layout>
        <c:manualLayout>
          <c:layoutTarget val="inner"/>
          <c:xMode val="edge"/>
          <c:yMode val="edge"/>
          <c:x val="0.30065170292877702"/>
          <c:y val="3.6823045455063881E-2"/>
          <c:w val="0.69754153568638333"/>
          <c:h val="0.92635390908987303"/>
        </c:manualLayout>
      </c:layout>
      <c:barChart>
        <c:barDir val="bar"/>
        <c:grouping val="clustered"/>
        <c:ser>
          <c:idx val="0"/>
          <c:order val="0"/>
          <c:tx>
            <c:strRef>
              <c:f>Sheet1!$B$1</c:f>
              <c:strCache>
                <c:ptCount val="1"/>
                <c:pt idx="0">
                  <c:v>ANTIDIABETICS</c:v>
                </c:pt>
              </c:strCache>
            </c:strRef>
          </c:tx>
          <c:spPr>
            <a:solidFill>
              <a:schemeClr val="accent6">
                <a:lumMod val="75000"/>
              </a:schemeClr>
            </a:solidFill>
          </c:spPr>
          <c:dPt>
            <c:idx val="1"/>
            <c:spPr>
              <a:solidFill>
                <a:srgbClr val="C00000"/>
              </a:solidFill>
            </c:spPr>
          </c:dPt>
          <c:dPt>
            <c:idx val="17"/>
            <c:spPr>
              <a:solidFill>
                <a:schemeClr val="tx1"/>
              </a:solidFill>
            </c:spPr>
          </c:dPt>
          <c:dLbls>
            <c:txPr>
              <a:bodyPr/>
              <a:lstStyle/>
              <a:p>
                <a:pPr>
                  <a:defRPr sz="800">
                    <a:latin typeface="Arial" pitchFamily="34" charset="0"/>
                    <a:cs typeface="Arial" pitchFamily="34" charset="0"/>
                  </a:defRPr>
                </a:pPr>
                <a:endParaRPr lang="bg-BG"/>
              </a:p>
            </c:txPr>
            <c:showVal val="1"/>
          </c:dLbls>
          <c:cat>
            <c:strRef>
              <c:f>Sheet1!$A$2:$A$29</c:f>
              <c:strCache>
                <c:ptCount val="28"/>
                <c:pt idx="0">
                  <c:v>POLAND</c:v>
                </c:pt>
                <c:pt idx="1">
                  <c:v>BULGARIA</c:v>
                </c:pt>
                <c:pt idx="2">
                  <c:v>LATVIA</c:v>
                </c:pt>
                <c:pt idx="3">
                  <c:v>LITHUANIA</c:v>
                </c:pt>
                <c:pt idx="4">
                  <c:v>ROMANIA</c:v>
                </c:pt>
                <c:pt idx="5">
                  <c:v>HUNGARY</c:v>
                </c:pt>
                <c:pt idx="6">
                  <c:v>ESTONIA</c:v>
                </c:pt>
                <c:pt idx="7">
                  <c:v>ITALY</c:v>
                </c:pt>
                <c:pt idx="8">
                  <c:v>AUSTRIA</c:v>
                </c:pt>
                <c:pt idx="9">
                  <c:v>SLOVAKIA</c:v>
                </c:pt>
                <c:pt idx="10">
                  <c:v>SWEDEN</c:v>
                </c:pt>
                <c:pt idx="11">
                  <c:v>CZECH REPUBLIC</c:v>
                </c:pt>
                <c:pt idx="12">
                  <c:v>NETHERLANDS</c:v>
                </c:pt>
                <c:pt idx="13">
                  <c:v>SLOVENIA</c:v>
                </c:pt>
                <c:pt idx="14">
                  <c:v>NORWAY</c:v>
                </c:pt>
                <c:pt idx="15">
                  <c:v>SWITZERLAND</c:v>
                </c:pt>
                <c:pt idx="16">
                  <c:v>SPAIN</c:v>
                </c:pt>
                <c:pt idx="17">
                  <c:v>EUROPEAN AVERAGE</c:v>
                </c:pt>
                <c:pt idx="18">
                  <c:v>IRELAND</c:v>
                </c:pt>
                <c:pt idx="19">
                  <c:v>BELGIUM</c:v>
                </c:pt>
                <c:pt idx="20">
                  <c:v>UK</c:v>
                </c:pt>
                <c:pt idx="21">
                  <c:v>DENMARK</c:v>
                </c:pt>
                <c:pt idx="22">
                  <c:v>PORTUGAL</c:v>
                </c:pt>
                <c:pt idx="23">
                  <c:v>GERMANY</c:v>
                </c:pt>
                <c:pt idx="24">
                  <c:v>GREECE</c:v>
                </c:pt>
                <c:pt idx="25">
                  <c:v>FRANCE</c:v>
                </c:pt>
                <c:pt idx="26">
                  <c:v>FINLAND</c:v>
                </c:pt>
                <c:pt idx="27">
                  <c:v>LUXEMBOURG</c:v>
                </c:pt>
              </c:strCache>
            </c:strRef>
          </c:cat>
          <c:val>
            <c:numRef>
              <c:f>Sheet1!$B$2:$B$29</c:f>
              <c:numCache>
                <c:formatCode>#,##0.00</c:formatCode>
                <c:ptCount val="28"/>
                <c:pt idx="0">
                  <c:v>1.8507179546003467E-2</c:v>
                </c:pt>
                <c:pt idx="1">
                  <c:v>0.11778373095760478</c:v>
                </c:pt>
                <c:pt idx="2">
                  <c:v>0.17470995310270909</c:v>
                </c:pt>
                <c:pt idx="3">
                  <c:v>0.28767453449154101</c:v>
                </c:pt>
                <c:pt idx="4">
                  <c:v>0.33975242400403238</c:v>
                </c:pt>
                <c:pt idx="5">
                  <c:v>0.35999715480133393</c:v>
                </c:pt>
                <c:pt idx="6">
                  <c:v>0.48638098406609548</c:v>
                </c:pt>
                <c:pt idx="7">
                  <c:v>0.54157254228912399</c:v>
                </c:pt>
                <c:pt idx="8">
                  <c:v>0.60106061675424205</c:v>
                </c:pt>
                <c:pt idx="9">
                  <c:v>0.63962256160225051</c:v>
                </c:pt>
                <c:pt idx="10">
                  <c:v>0.66228548206665805</c:v>
                </c:pt>
                <c:pt idx="11">
                  <c:v>0.68061129657510666</c:v>
                </c:pt>
                <c:pt idx="12">
                  <c:v>0.69948686906892921</c:v>
                </c:pt>
                <c:pt idx="13">
                  <c:v>0.73065129427689146</c:v>
                </c:pt>
                <c:pt idx="14">
                  <c:v>0.77765109867996796</c:v>
                </c:pt>
                <c:pt idx="15">
                  <c:v>0.88750596081958499</c:v>
                </c:pt>
                <c:pt idx="16">
                  <c:v>0.93786590058411179</c:v>
                </c:pt>
                <c:pt idx="17">
                  <c:v>1</c:v>
                </c:pt>
                <c:pt idx="18">
                  <c:v>1.0453569578995279</c:v>
                </c:pt>
                <c:pt idx="19">
                  <c:v>1.2587111675073319</c:v>
                </c:pt>
                <c:pt idx="20">
                  <c:v>1.332241688595337</c:v>
                </c:pt>
                <c:pt idx="21">
                  <c:v>1.39216677052816</c:v>
                </c:pt>
                <c:pt idx="22">
                  <c:v>1.4143535446227877</c:v>
                </c:pt>
                <c:pt idx="23">
                  <c:v>1.6088381429843899</c:v>
                </c:pt>
                <c:pt idx="24">
                  <c:v>1.637275262099505</c:v>
                </c:pt>
                <c:pt idx="25">
                  <c:v>2.022512984362931</c:v>
                </c:pt>
                <c:pt idx="26">
                  <c:v>2.7436058724924139</c:v>
                </c:pt>
                <c:pt idx="27">
                  <c:v>3.6018180252214878</c:v>
                </c:pt>
              </c:numCache>
            </c:numRef>
          </c:val>
        </c:ser>
        <c:axId val="107197568"/>
        <c:axId val="107199104"/>
      </c:barChart>
      <c:catAx>
        <c:axId val="107197568"/>
        <c:scaling>
          <c:orientation val="minMax"/>
        </c:scaling>
        <c:axPos val="l"/>
        <c:tickLblPos val="nextTo"/>
        <c:txPr>
          <a:bodyPr/>
          <a:lstStyle/>
          <a:p>
            <a:pPr>
              <a:defRPr sz="900">
                <a:latin typeface="Arial" pitchFamily="34" charset="0"/>
                <a:cs typeface="Arial" pitchFamily="34" charset="0"/>
              </a:defRPr>
            </a:pPr>
            <a:endParaRPr lang="bg-BG"/>
          </a:p>
        </c:txPr>
        <c:crossAx val="107199104"/>
        <c:crosses val="autoZero"/>
        <c:auto val="1"/>
        <c:lblAlgn val="ctr"/>
        <c:lblOffset val="100"/>
      </c:catAx>
      <c:valAx>
        <c:axId val="107199104"/>
        <c:scaling>
          <c:orientation val="minMax"/>
          <c:max val="4"/>
        </c:scaling>
        <c:delete val="1"/>
        <c:axPos val="b"/>
        <c:majorGridlines>
          <c:spPr>
            <a:ln>
              <a:solidFill>
                <a:srgbClr val="FFFFFF">
                  <a:alpha val="0"/>
                </a:srgbClr>
              </a:solidFill>
            </a:ln>
          </c:spPr>
        </c:majorGridlines>
        <c:numFmt formatCode="#,##0.00" sourceLinked="1"/>
        <c:tickLblPos val="none"/>
        <c:crossAx val="107197568"/>
        <c:crosses val="autoZero"/>
        <c:crossBetween val="between"/>
      </c:valAx>
    </c:plotArea>
    <c:plotVisOnly val="1"/>
    <c:dispBlanksAs val="gap"/>
  </c:chart>
  <c:txPr>
    <a:bodyPr/>
    <a:lstStyle/>
    <a:p>
      <a:pPr>
        <a:defRPr sz="1800"/>
      </a:pPr>
      <a:endParaRPr lang="bg-BG"/>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bg-BG"/>
  <c:chart>
    <c:autoTitleDeleted val="1"/>
    <c:plotArea>
      <c:layout>
        <c:manualLayout>
          <c:layoutTarget val="inner"/>
          <c:xMode val="edge"/>
          <c:yMode val="edge"/>
          <c:x val="1.6746862072059401E-2"/>
          <c:y val="3.6823045455063971E-2"/>
          <c:w val="0.969127178864302"/>
          <c:h val="0.92635390908987303"/>
        </c:manualLayout>
      </c:layout>
      <c:barChart>
        <c:barDir val="bar"/>
        <c:grouping val="clustered"/>
        <c:ser>
          <c:idx val="0"/>
          <c:order val="0"/>
          <c:tx>
            <c:strRef>
              <c:f>Sheet1!$B$1</c:f>
              <c:strCache>
                <c:ptCount val="1"/>
                <c:pt idx="0">
                  <c:v>ANTIDIABETICS</c:v>
                </c:pt>
              </c:strCache>
            </c:strRef>
          </c:tx>
          <c:spPr>
            <a:solidFill>
              <a:schemeClr val="accent6">
                <a:lumMod val="75000"/>
              </a:schemeClr>
            </a:solidFill>
          </c:spPr>
          <c:dPt>
            <c:idx val="17"/>
            <c:spPr>
              <a:solidFill>
                <a:schemeClr val="tx1"/>
              </a:solidFill>
            </c:spPr>
          </c:dPt>
          <c:dLbls>
            <c:dLbl>
              <c:idx val="4"/>
              <c:delete val="1"/>
            </c:dLbl>
            <c:txPr>
              <a:bodyPr/>
              <a:lstStyle/>
              <a:p>
                <a:pPr>
                  <a:defRPr sz="800">
                    <a:latin typeface="Arial" pitchFamily="34" charset="0"/>
                    <a:cs typeface="Arial" pitchFamily="34" charset="0"/>
                  </a:defRPr>
                </a:pPr>
                <a:endParaRPr lang="bg-BG"/>
              </a:p>
            </c:txPr>
            <c:showVal val="1"/>
          </c:dLbls>
          <c:cat>
            <c:strRef>
              <c:f>Sheet1!$A$2:$A$29</c:f>
              <c:strCache>
                <c:ptCount val="28"/>
                <c:pt idx="0">
                  <c:v>POLAND</c:v>
                </c:pt>
                <c:pt idx="1">
                  <c:v>BULGARIA</c:v>
                </c:pt>
                <c:pt idx="2">
                  <c:v>LATVIA</c:v>
                </c:pt>
                <c:pt idx="3">
                  <c:v>LITHUANIA</c:v>
                </c:pt>
                <c:pt idx="4">
                  <c:v>ROMANIA</c:v>
                </c:pt>
                <c:pt idx="5">
                  <c:v>HUNGARY</c:v>
                </c:pt>
                <c:pt idx="6">
                  <c:v>ESTONIA</c:v>
                </c:pt>
                <c:pt idx="7">
                  <c:v>ITALY</c:v>
                </c:pt>
                <c:pt idx="8">
                  <c:v>AUSTRIA</c:v>
                </c:pt>
                <c:pt idx="9">
                  <c:v>SLOVAKIA</c:v>
                </c:pt>
                <c:pt idx="10">
                  <c:v>SWEDEN</c:v>
                </c:pt>
                <c:pt idx="11">
                  <c:v>CZECH REPUBLIC</c:v>
                </c:pt>
                <c:pt idx="12">
                  <c:v>NETHERLANDS</c:v>
                </c:pt>
                <c:pt idx="13">
                  <c:v>SLOVENIA</c:v>
                </c:pt>
                <c:pt idx="14">
                  <c:v>NORWAY</c:v>
                </c:pt>
                <c:pt idx="15">
                  <c:v>SWITZERLAND</c:v>
                </c:pt>
                <c:pt idx="16">
                  <c:v>SPAIN</c:v>
                </c:pt>
                <c:pt idx="17">
                  <c:v>EUROPEAN AVERAGE</c:v>
                </c:pt>
                <c:pt idx="18">
                  <c:v>IRELAND</c:v>
                </c:pt>
                <c:pt idx="19">
                  <c:v>BELGIUM</c:v>
                </c:pt>
                <c:pt idx="20">
                  <c:v>UK</c:v>
                </c:pt>
                <c:pt idx="21">
                  <c:v>DENMARK</c:v>
                </c:pt>
                <c:pt idx="22">
                  <c:v>PORTUGAL</c:v>
                </c:pt>
                <c:pt idx="23">
                  <c:v>GERMANY</c:v>
                </c:pt>
                <c:pt idx="24">
                  <c:v>GREECE</c:v>
                </c:pt>
                <c:pt idx="25">
                  <c:v>FRANCE</c:v>
                </c:pt>
                <c:pt idx="26">
                  <c:v>FINLAND</c:v>
                </c:pt>
                <c:pt idx="27">
                  <c:v>LUXEMBOURG</c:v>
                </c:pt>
              </c:strCache>
            </c:strRef>
          </c:cat>
          <c:val>
            <c:numRef>
              <c:f>Sheet1!$B$2:$B$29</c:f>
              <c:numCache>
                <c:formatCode>_-* #,##0.00_-;\-* #,##0.00_-;_-* "-"??_-;_-@_-</c:formatCode>
                <c:ptCount val="28"/>
                <c:pt idx="0">
                  <c:v>7.6779844870950006E-2</c:v>
                </c:pt>
                <c:pt idx="1">
                  <c:v>3.269006107576672E-3</c:v>
                </c:pt>
                <c:pt idx="3">
                  <c:v>3.8250089577141015E-4</c:v>
                </c:pt>
                <c:pt idx="4">
                  <c:v>#N/A</c:v>
                </c:pt>
                <c:pt idx="5">
                  <c:v>8.7696140400698244E-2</c:v>
                </c:pt>
                <c:pt idx="7">
                  <c:v>0.41784552276607501</c:v>
                </c:pt>
                <c:pt idx="8">
                  <c:v>0.485646402168392</c:v>
                </c:pt>
                <c:pt idx="9">
                  <c:v>1.3104785611150986</c:v>
                </c:pt>
                <c:pt idx="10">
                  <c:v>1.4798957517535878</c:v>
                </c:pt>
                <c:pt idx="11">
                  <c:v>0.28530486329823773</c:v>
                </c:pt>
                <c:pt idx="12">
                  <c:v>3.035388053756061E-2</c:v>
                </c:pt>
                <c:pt idx="13">
                  <c:v>0.34757944062445389</c:v>
                </c:pt>
                <c:pt idx="14">
                  <c:v>0.59713826227203559</c:v>
                </c:pt>
                <c:pt idx="15">
                  <c:v>3.9003535243256007</c:v>
                </c:pt>
                <c:pt idx="16">
                  <c:v>0.70791143441932824</c:v>
                </c:pt>
                <c:pt idx="17">
                  <c:v>1</c:v>
                </c:pt>
                <c:pt idx="18">
                  <c:v>1.026745954302412</c:v>
                </c:pt>
                <c:pt idx="19">
                  <c:v>1.961566669061646</c:v>
                </c:pt>
                <c:pt idx="20">
                  <c:v>2.1998411189182727</c:v>
                </c:pt>
                <c:pt idx="21">
                  <c:v>3.1361511404649249</c:v>
                </c:pt>
                <c:pt idx="22">
                  <c:v>0.26516968330411278</c:v>
                </c:pt>
                <c:pt idx="23">
                  <c:v>1.520488293863167</c:v>
                </c:pt>
                <c:pt idx="24">
                  <c:v>0.35589652364506813</c:v>
                </c:pt>
                <c:pt idx="25">
                  <c:v>2.6324018107543488</c:v>
                </c:pt>
                <c:pt idx="26">
                  <c:v>0.17110367013071087</c:v>
                </c:pt>
              </c:numCache>
            </c:numRef>
          </c:val>
        </c:ser>
        <c:axId val="129400192"/>
        <c:axId val="129434752"/>
      </c:barChart>
      <c:catAx>
        <c:axId val="129400192"/>
        <c:scaling>
          <c:orientation val="minMax"/>
        </c:scaling>
        <c:delete val="1"/>
        <c:axPos val="l"/>
        <c:tickLblPos val="none"/>
        <c:crossAx val="129434752"/>
        <c:crosses val="autoZero"/>
        <c:auto val="1"/>
        <c:lblAlgn val="ctr"/>
        <c:lblOffset val="100"/>
      </c:catAx>
      <c:valAx>
        <c:axId val="129434752"/>
        <c:scaling>
          <c:orientation val="minMax"/>
          <c:max val="4"/>
        </c:scaling>
        <c:delete val="1"/>
        <c:axPos val="b"/>
        <c:majorGridlines>
          <c:spPr>
            <a:ln>
              <a:solidFill>
                <a:srgbClr val="FFFFFF">
                  <a:alpha val="0"/>
                </a:srgbClr>
              </a:solidFill>
            </a:ln>
          </c:spPr>
        </c:majorGridlines>
        <c:numFmt formatCode="_-* #,##0.00_-;\-* #,##0.00_-;_-* &quot;-&quot;??_-;_-@_-" sourceLinked="1"/>
        <c:tickLblPos val="none"/>
        <c:crossAx val="129400192"/>
        <c:crosses val="autoZero"/>
        <c:crossBetween val="between"/>
      </c:valAx>
    </c:plotArea>
    <c:plotVisOnly val="1"/>
    <c:dispBlanksAs val="gap"/>
  </c:chart>
  <c:txPr>
    <a:bodyPr/>
    <a:lstStyle/>
    <a:p>
      <a:pPr>
        <a:defRPr sz="1800"/>
      </a:pPr>
      <a:endParaRPr lang="bg-BG"/>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bg-BG"/>
  <c:chart>
    <c:autoTitleDeleted val="1"/>
    <c:plotArea>
      <c:layout>
        <c:manualLayout>
          <c:layoutTarget val="inner"/>
          <c:xMode val="edge"/>
          <c:yMode val="edge"/>
          <c:x val="1.6746862072059401E-2"/>
          <c:y val="3.6823045455063971E-2"/>
          <c:w val="0.969127178864302"/>
          <c:h val="0.92635390908987303"/>
        </c:manualLayout>
      </c:layout>
      <c:barChart>
        <c:barDir val="bar"/>
        <c:grouping val="clustered"/>
        <c:ser>
          <c:idx val="0"/>
          <c:order val="0"/>
          <c:tx>
            <c:strRef>
              <c:f>Sheet1!$B$1</c:f>
              <c:strCache>
                <c:ptCount val="1"/>
                <c:pt idx="0">
                  <c:v>ANTIDIABETICS</c:v>
                </c:pt>
              </c:strCache>
            </c:strRef>
          </c:tx>
          <c:spPr>
            <a:solidFill>
              <a:schemeClr val="accent6">
                <a:lumMod val="75000"/>
              </a:schemeClr>
            </a:solidFill>
          </c:spPr>
          <c:dPt>
            <c:idx val="1"/>
            <c:spPr>
              <a:solidFill>
                <a:srgbClr val="C00000"/>
              </a:solidFill>
            </c:spPr>
          </c:dPt>
          <c:dPt>
            <c:idx val="17"/>
            <c:spPr>
              <a:solidFill>
                <a:schemeClr val="tx1"/>
              </a:solidFill>
            </c:spPr>
          </c:dPt>
          <c:dLbls>
            <c:txPr>
              <a:bodyPr/>
              <a:lstStyle/>
              <a:p>
                <a:pPr>
                  <a:defRPr sz="800">
                    <a:latin typeface="Arial" pitchFamily="34" charset="0"/>
                    <a:cs typeface="Arial" pitchFamily="34" charset="0"/>
                  </a:defRPr>
                </a:pPr>
                <a:endParaRPr lang="bg-BG"/>
              </a:p>
            </c:txPr>
            <c:showVal val="1"/>
          </c:dLbls>
          <c:cat>
            <c:strRef>
              <c:f>Sheet1!$A$2:$A$29</c:f>
              <c:strCache>
                <c:ptCount val="28"/>
                <c:pt idx="0">
                  <c:v>POLAND</c:v>
                </c:pt>
                <c:pt idx="1">
                  <c:v>BULGARIA</c:v>
                </c:pt>
                <c:pt idx="2">
                  <c:v>LATVIA</c:v>
                </c:pt>
                <c:pt idx="3">
                  <c:v>LITHUANIA</c:v>
                </c:pt>
                <c:pt idx="4">
                  <c:v>ROMANIA</c:v>
                </c:pt>
                <c:pt idx="5">
                  <c:v>HUNGARY</c:v>
                </c:pt>
                <c:pt idx="6">
                  <c:v>ESTONIA</c:v>
                </c:pt>
                <c:pt idx="7">
                  <c:v>ITALY</c:v>
                </c:pt>
                <c:pt idx="8">
                  <c:v>AUSTRIA</c:v>
                </c:pt>
                <c:pt idx="9">
                  <c:v>SLOVAKIA</c:v>
                </c:pt>
                <c:pt idx="10">
                  <c:v>SWEDEN</c:v>
                </c:pt>
                <c:pt idx="11">
                  <c:v>CZECH REPUBLIC</c:v>
                </c:pt>
                <c:pt idx="12">
                  <c:v>NETHERLANDS</c:v>
                </c:pt>
                <c:pt idx="13">
                  <c:v>SLOVENIA</c:v>
                </c:pt>
                <c:pt idx="14">
                  <c:v>NORWAY</c:v>
                </c:pt>
                <c:pt idx="15">
                  <c:v>SWITZERLAND</c:v>
                </c:pt>
                <c:pt idx="16">
                  <c:v>SPAIN</c:v>
                </c:pt>
                <c:pt idx="17">
                  <c:v>EUROPEAN AVERAGE</c:v>
                </c:pt>
                <c:pt idx="18">
                  <c:v>IRELAND</c:v>
                </c:pt>
                <c:pt idx="19">
                  <c:v>BELGIUM</c:v>
                </c:pt>
                <c:pt idx="20">
                  <c:v>UK</c:v>
                </c:pt>
                <c:pt idx="21">
                  <c:v>DENMARK</c:v>
                </c:pt>
                <c:pt idx="22">
                  <c:v>PORTUGAL</c:v>
                </c:pt>
                <c:pt idx="23">
                  <c:v>GERMANY</c:v>
                </c:pt>
                <c:pt idx="24">
                  <c:v>GREECE</c:v>
                </c:pt>
                <c:pt idx="25">
                  <c:v>FRANCE</c:v>
                </c:pt>
                <c:pt idx="26">
                  <c:v>FINLAND</c:v>
                </c:pt>
                <c:pt idx="27">
                  <c:v>LUXEMBOURG</c:v>
                </c:pt>
              </c:strCache>
            </c:strRef>
          </c:cat>
          <c:val>
            <c:numRef>
              <c:f>Sheet1!$B$2:$B$29</c:f>
              <c:numCache>
                <c:formatCode>#,##0.0</c:formatCode>
                <c:ptCount val="28"/>
                <c:pt idx="0">
                  <c:v>0.37046542975405533</c:v>
                </c:pt>
                <c:pt idx="1">
                  <c:v>0.33620856478385686</c:v>
                </c:pt>
                <c:pt idx="2">
                  <c:v>0.1876156426923947</c:v>
                </c:pt>
                <c:pt idx="3">
                  <c:v>0.12129839417767919</c:v>
                </c:pt>
                <c:pt idx="4">
                  <c:v>0.29935418952450005</c:v>
                </c:pt>
                <c:pt idx="5">
                  <c:v>0.17676629216599996</c:v>
                </c:pt>
                <c:pt idx="6">
                  <c:v>0.38979568541946813</c:v>
                </c:pt>
                <c:pt idx="7">
                  <c:v>5.1104576670459645E-2</c:v>
                </c:pt>
                <c:pt idx="8">
                  <c:v>1.5313896890060699</c:v>
                </c:pt>
                <c:pt idx="9">
                  <c:v>0.60211944130219164</c:v>
                </c:pt>
                <c:pt idx="10">
                  <c:v>0.50666273281028951</c:v>
                </c:pt>
                <c:pt idx="11">
                  <c:v>0.89734705684386562</c:v>
                </c:pt>
                <c:pt idx="12">
                  <c:v>0.52204604034438362</c:v>
                </c:pt>
                <c:pt idx="13">
                  <c:v>0.51801824688991749</c:v>
                </c:pt>
                <c:pt idx="14">
                  <c:v>0.98486296654907701</c:v>
                </c:pt>
                <c:pt idx="15">
                  <c:v>2.2943688903835522</c:v>
                </c:pt>
                <c:pt idx="16">
                  <c:v>1.1631512316655161</c:v>
                </c:pt>
                <c:pt idx="17">
                  <c:v>1</c:v>
                </c:pt>
                <c:pt idx="18">
                  <c:v>1.9230921478436711</c:v>
                </c:pt>
                <c:pt idx="19">
                  <c:v>0.24363267376463088</c:v>
                </c:pt>
                <c:pt idx="20">
                  <c:v>0.31482135937269179</c:v>
                </c:pt>
                <c:pt idx="21">
                  <c:v>3.2499863101866651</c:v>
                </c:pt>
                <c:pt idx="22">
                  <c:v>1.4034026347050599</c:v>
                </c:pt>
                <c:pt idx="23">
                  <c:v>3.2347202789738252</c:v>
                </c:pt>
                <c:pt idx="24">
                  <c:v>2.8170786439087201</c:v>
                </c:pt>
                <c:pt idx="25">
                  <c:v>0.77354850922724949</c:v>
                </c:pt>
                <c:pt idx="26">
                  <c:v>1.4545541548877261</c:v>
                </c:pt>
                <c:pt idx="27">
                  <c:v>0.63258821614649374</c:v>
                </c:pt>
              </c:numCache>
            </c:numRef>
          </c:val>
        </c:ser>
        <c:axId val="129469440"/>
        <c:axId val="129741568"/>
      </c:barChart>
      <c:catAx>
        <c:axId val="129469440"/>
        <c:scaling>
          <c:orientation val="minMax"/>
        </c:scaling>
        <c:delete val="1"/>
        <c:axPos val="l"/>
        <c:tickLblPos val="none"/>
        <c:crossAx val="129741568"/>
        <c:crosses val="autoZero"/>
        <c:auto val="1"/>
        <c:lblAlgn val="ctr"/>
        <c:lblOffset val="100"/>
      </c:catAx>
      <c:valAx>
        <c:axId val="129741568"/>
        <c:scaling>
          <c:orientation val="minMax"/>
          <c:max val="4"/>
        </c:scaling>
        <c:delete val="1"/>
        <c:axPos val="b"/>
        <c:majorGridlines>
          <c:spPr>
            <a:ln>
              <a:solidFill>
                <a:srgbClr val="FFFFFF">
                  <a:alpha val="0"/>
                </a:srgbClr>
              </a:solidFill>
            </a:ln>
          </c:spPr>
        </c:majorGridlines>
        <c:numFmt formatCode="#,##0.0" sourceLinked="1"/>
        <c:tickLblPos val="none"/>
        <c:crossAx val="129469440"/>
        <c:crosses val="autoZero"/>
        <c:crossBetween val="between"/>
      </c:valAx>
    </c:plotArea>
    <c:plotVisOnly val="1"/>
    <c:dispBlanksAs val="gap"/>
  </c:chart>
  <c:txPr>
    <a:bodyPr/>
    <a:lstStyle/>
    <a:p>
      <a:pPr>
        <a:defRPr sz="1800"/>
      </a:pPr>
      <a:endParaRPr lang="bg-BG"/>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bg-BG"/>
  <c:chart>
    <c:title>
      <c:tx>
        <c:rich>
          <a:bodyPr/>
          <a:lstStyle/>
          <a:p>
            <a:pPr>
              <a:defRPr/>
            </a:pPr>
            <a:r>
              <a:rPr lang="bg-BG" sz="1200" b="1" u="sng" dirty="0" smtClean="0"/>
              <a:t>Европа</a:t>
            </a:r>
            <a:r>
              <a:rPr lang="en-GB" sz="1200" b="1" u="sng" dirty="0" smtClean="0"/>
              <a:t>:</a:t>
            </a:r>
            <a:r>
              <a:rPr lang="en-GB" sz="1200" b="1" u="sng" baseline="0" dirty="0" smtClean="0"/>
              <a:t> </a:t>
            </a:r>
            <a:r>
              <a:rPr lang="bg-BG" sz="1200" b="1" u="sng" baseline="0" dirty="0" smtClean="0"/>
              <a:t>Потребление на иновативни Хепатит С лекарства</a:t>
            </a:r>
            <a:r>
              <a:rPr lang="en-GB" sz="1200" b="1" u="sng" baseline="0" dirty="0" smtClean="0"/>
              <a:t> (DDD/100,000 people) </a:t>
            </a:r>
          </a:p>
          <a:p>
            <a:pPr>
              <a:defRPr/>
            </a:pPr>
            <a:r>
              <a:rPr lang="en-GB" sz="1200" b="1" u="sng" baseline="0" dirty="0" smtClean="0"/>
              <a:t>MAT Q2 2013</a:t>
            </a:r>
          </a:p>
        </c:rich>
      </c:tx>
      <c:layout>
        <c:manualLayout>
          <c:xMode val="edge"/>
          <c:yMode val="edge"/>
          <c:x val="0.15515306503989221"/>
          <c:y val="3.1837916063675857E-2"/>
        </c:manualLayout>
      </c:layout>
    </c:title>
    <c:plotArea>
      <c:layout/>
      <c:barChart>
        <c:barDir val="col"/>
        <c:grouping val="clustered"/>
        <c:ser>
          <c:idx val="0"/>
          <c:order val="0"/>
          <c:tx>
            <c:strRef>
              <c:f>Sheet1!$B$1</c:f>
              <c:strCache>
                <c:ptCount val="1"/>
                <c:pt idx="0">
                  <c:v>Sum of MGQ22012</c:v>
                </c:pt>
              </c:strCache>
            </c:strRef>
          </c:tx>
          <c:spPr>
            <a:solidFill>
              <a:schemeClr val="accent1"/>
            </a:solidFill>
          </c:spPr>
          <c:cat>
            <c:strRef>
              <c:f>Sheet1!$A$2:$A$26</c:f>
              <c:strCache>
                <c:ptCount val="22"/>
                <c:pt idx="0">
                  <c:v>CROATIA</c:v>
                </c:pt>
                <c:pt idx="1">
                  <c:v>ROMANIA</c:v>
                </c:pt>
                <c:pt idx="2">
                  <c:v>BULGARIA</c:v>
                </c:pt>
                <c:pt idx="3">
                  <c:v>POLAND</c:v>
                </c:pt>
                <c:pt idx="4">
                  <c:v>PORTUGAL</c:v>
                </c:pt>
                <c:pt idx="5">
                  <c:v>LITHUANIA</c:v>
                </c:pt>
                <c:pt idx="6">
                  <c:v>HUNGARY</c:v>
                </c:pt>
                <c:pt idx="7">
                  <c:v>CZECH</c:v>
                </c:pt>
                <c:pt idx="8">
                  <c:v>FINLAND</c:v>
                </c:pt>
                <c:pt idx="9">
                  <c:v>ITALY</c:v>
                </c:pt>
                <c:pt idx="10">
                  <c:v>IRELAND</c:v>
                </c:pt>
                <c:pt idx="11">
                  <c:v>SLOVENIA</c:v>
                </c:pt>
                <c:pt idx="12">
                  <c:v>UK</c:v>
                </c:pt>
                <c:pt idx="13">
                  <c:v>SWEDEN</c:v>
                </c:pt>
                <c:pt idx="14">
                  <c:v>SLOVAKIA</c:v>
                </c:pt>
                <c:pt idx="15">
                  <c:v>SWITZERLAND</c:v>
                </c:pt>
                <c:pt idx="16">
                  <c:v>GERMANY</c:v>
                </c:pt>
                <c:pt idx="17">
                  <c:v>AUSTRIA</c:v>
                </c:pt>
                <c:pt idx="18">
                  <c:v>NORWAY</c:v>
                </c:pt>
                <c:pt idx="19">
                  <c:v>BELGIUM</c:v>
                </c:pt>
                <c:pt idx="20">
                  <c:v>FRANCE</c:v>
                </c:pt>
                <c:pt idx="21">
                  <c:v>SPAIN</c:v>
                </c:pt>
              </c:strCache>
            </c:strRef>
          </c:cat>
          <c:val>
            <c:numRef>
              <c:f>Sheet1!$B$2:$B$26</c:f>
              <c:numCache>
                <c:formatCode>General</c:formatCode>
                <c:ptCount val="22"/>
                <c:pt idx="0">
                  <c:v>0</c:v>
                </c:pt>
                <c:pt idx="1">
                  <c:v>0</c:v>
                </c:pt>
                <c:pt idx="2">
                  <c:v>0</c:v>
                </c:pt>
                <c:pt idx="3">
                  <c:v>3.7053906193988562</c:v>
                </c:pt>
                <c:pt idx="4">
                  <c:v>41.810379718657536</c:v>
                </c:pt>
                <c:pt idx="5">
                  <c:v>51.899122203315557</c:v>
                </c:pt>
                <c:pt idx="6">
                  <c:v>52.582259954602094</c:v>
                </c:pt>
                <c:pt idx="7">
                  <c:v>71.163096851204259</c:v>
                </c:pt>
                <c:pt idx="8">
                  <c:v>88.775466941367696</c:v>
                </c:pt>
                <c:pt idx="9">
                  <c:v>111.77267137269612</c:v>
                </c:pt>
                <c:pt idx="10">
                  <c:v>217.35767174823781</c:v>
                </c:pt>
                <c:pt idx="11">
                  <c:v>291.51114864733364</c:v>
                </c:pt>
                <c:pt idx="12">
                  <c:v>331.4081394879895</c:v>
                </c:pt>
                <c:pt idx="13">
                  <c:v>339.04346317643837</c:v>
                </c:pt>
                <c:pt idx="14">
                  <c:v>397.38564800542974</c:v>
                </c:pt>
                <c:pt idx="15">
                  <c:v>476.33702098216111</c:v>
                </c:pt>
                <c:pt idx="16">
                  <c:v>540.05645448872747</c:v>
                </c:pt>
                <c:pt idx="17">
                  <c:v>558.72201148925649</c:v>
                </c:pt>
                <c:pt idx="18">
                  <c:v>591.21076161231724</c:v>
                </c:pt>
                <c:pt idx="19">
                  <c:v>712.51827048886059</c:v>
                </c:pt>
                <c:pt idx="20">
                  <c:v>876.47742021442536</c:v>
                </c:pt>
                <c:pt idx="21">
                  <c:v>882.66368050965855</c:v>
                </c:pt>
              </c:numCache>
            </c:numRef>
          </c:val>
        </c:ser>
        <c:axId val="129806720"/>
        <c:axId val="129808256"/>
      </c:barChart>
      <c:catAx>
        <c:axId val="129806720"/>
        <c:scaling>
          <c:orientation val="minMax"/>
        </c:scaling>
        <c:axPos val="b"/>
        <c:tickLblPos val="nextTo"/>
        <c:txPr>
          <a:bodyPr rot="-5400000" vert="horz"/>
          <a:lstStyle/>
          <a:p>
            <a:pPr>
              <a:defRPr sz="1000"/>
            </a:pPr>
            <a:endParaRPr lang="bg-BG"/>
          </a:p>
        </c:txPr>
        <c:crossAx val="129808256"/>
        <c:crosses val="autoZero"/>
        <c:auto val="1"/>
        <c:lblAlgn val="ctr"/>
        <c:lblOffset val="100"/>
      </c:catAx>
      <c:valAx>
        <c:axId val="129808256"/>
        <c:scaling>
          <c:orientation val="minMax"/>
        </c:scaling>
        <c:axPos val="l"/>
        <c:majorGridlines/>
        <c:title>
          <c:tx>
            <c:rich>
              <a:bodyPr rot="-5400000" vert="horz"/>
              <a:lstStyle/>
              <a:p>
                <a:pPr>
                  <a:defRPr/>
                </a:pPr>
                <a:r>
                  <a:rPr lang="en-GB" sz="1000" b="0" i="0" u="none" strike="noStrike" baseline="0" dirty="0" smtClean="0"/>
                  <a:t>DDD/100,000 people (thousands)</a:t>
                </a:r>
                <a:endParaRPr lang="en-GB" sz="1000" dirty="0"/>
              </a:p>
            </c:rich>
          </c:tx>
          <c:layout>
            <c:manualLayout>
              <c:xMode val="edge"/>
              <c:yMode val="edge"/>
              <c:x val="0"/>
              <c:y val="0.21468395683535221"/>
            </c:manualLayout>
          </c:layout>
        </c:title>
        <c:numFmt formatCode="General" sourceLinked="1"/>
        <c:tickLblPos val="nextTo"/>
        <c:txPr>
          <a:bodyPr/>
          <a:lstStyle/>
          <a:p>
            <a:pPr>
              <a:defRPr sz="900"/>
            </a:pPr>
            <a:endParaRPr lang="bg-BG"/>
          </a:p>
        </c:txPr>
        <c:crossAx val="129806720"/>
        <c:crosses val="autoZero"/>
        <c:crossBetween val="between"/>
        <c:dispUnits>
          <c:builtInUnit val="thousands"/>
        </c:dispUnits>
      </c:valAx>
    </c:plotArea>
    <c:plotVisOnly val="1"/>
    <c:dispBlanksAs val="gap"/>
  </c:chart>
  <c:txPr>
    <a:bodyPr/>
    <a:lstStyle/>
    <a:p>
      <a:pPr>
        <a:defRPr sz="1800"/>
      </a:pPr>
      <a:endParaRPr lang="bg-BG"/>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bg-BG"/>
  <c:chart>
    <c:plotArea>
      <c:layout>
        <c:manualLayout>
          <c:layoutTarget val="inner"/>
          <c:xMode val="edge"/>
          <c:yMode val="edge"/>
          <c:x val="9.837769091361824E-2"/>
          <c:y val="8.8402595035667705E-2"/>
          <c:w val="0.87536067833342224"/>
          <c:h val="0.8059948676726556"/>
        </c:manualLayout>
      </c:layout>
      <c:barChart>
        <c:barDir val="col"/>
        <c:grouping val="stacked"/>
        <c:ser>
          <c:idx val="0"/>
          <c:order val="0"/>
          <c:spPr>
            <a:solidFill>
              <a:srgbClr val="FCAF17"/>
            </a:solidFill>
            <a:ln w="12700">
              <a:solidFill>
                <a:srgbClr val="000000"/>
              </a:solidFill>
              <a:prstDash val="solid"/>
            </a:ln>
          </c:spPr>
          <c:dPt>
            <c:idx val="0"/>
            <c:spPr>
              <a:solidFill>
                <a:srgbClr val="FCAF17"/>
              </a:solidFill>
              <a:ln w="25400">
                <a:noFill/>
              </a:ln>
            </c:spPr>
          </c:dPt>
          <c:dPt>
            <c:idx val="1"/>
            <c:spPr>
              <a:solidFill>
                <a:srgbClr val="FFFFFF"/>
              </a:solidFill>
              <a:ln w="25400">
                <a:noFill/>
              </a:ln>
            </c:spPr>
          </c:dPt>
          <c:dPt>
            <c:idx val="2"/>
            <c:spPr>
              <a:solidFill>
                <a:srgbClr val="FFFFFF"/>
              </a:solidFill>
              <a:ln w="25400">
                <a:noFill/>
              </a:ln>
            </c:spPr>
          </c:dPt>
          <c:dPt>
            <c:idx val="3"/>
            <c:spPr>
              <a:solidFill>
                <a:srgbClr val="FFFFFF"/>
              </a:solidFill>
              <a:ln w="25400">
                <a:noFill/>
              </a:ln>
            </c:spPr>
          </c:dPt>
          <c:dPt>
            <c:idx val="4"/>
            <c:spPr>
              <a:noFill/>
              <a:ln w="25400">
                <a:noFill/>
              </a:ln>
            </c:spPr>
          </c:dPt>
          <c:dLbls>
            <c:delete val="1"/>
          </c:dLbls>
          <c:cat>
            <c:strRef>
              <c:f>'[Worksheet in Bulgaria Gilenya MEA proposal August 2012 Final.ppt (Compatibility Mode)]GIL'!$B$13:$F$13</c:f>
              <c:strCache>
                <c:ptCount val="4"/>
                <c:pt idx="0">
                  <c:v>Cost of current therapy</c:v>
                </c:pt>
                <c:pt idx="1">
                  <c:v>Costs with Product 1</c:v>
                </c:pt>
                <c:pt idx="2">
                  <c:v>Additional</c:v>
                </c:pt>
                <c:pt idx="3">
                  <c:v>50% Discount Product 2</c:v>
                </c:pt>
              </c:strCache>
            </c:strRef>
          </c:cat>
          <c:val>
            <c:numRef>
              <c:f>'[Worksheet in Bulgaria Gilenya MEA proposal August 2012 Final.ppt (Compatibility Mode)]GIL'!$B$14:$F$14</c:f>
              <c:numCache>
                <c:formatCode>General</c:formatCode>
                <c:ptCount val="5"/>
                <c:pt idx="0" formatCode="[$€-1809]#,##0">
                  <c:v>417</c:v>
                </c:pt>
                <c:pt idx="2" formatCode="[$€-1809]#,##0">
                  <c:v>417</c:v>
                </c:pt>
                <c:pt idx="3" formatCode="[$€-1809]#,##0">
                  <c:v>417</c:v>
                </c:pt>
              </c:numCache>
            </c:numRef>
          </c:val>
        </c:ser>
        <c:ser>
          <c:idx val="1"/>
          <c:order val="1"/>
          <c:spPr>
            <a:solidFill>
              <a:srgbClr val="923222"/>
            </a:solidFill>
            <a:ln w="12700">
              <a:solidFill>
                <a:srgbClr val="000000"/>
              </a:solidFill>
              <a:prstDash val="solid"/>
            </a:ln>
          </c:spPr>
          <c:dPt>
            <c:idx val="1"/>
            <c:spPr>
              <a:solidFill>
                <a:srgbClr val="FFC000"/>
              </a:solidFill>
              <a:ln w="25400">
                <a:noFill/>
              </a:ln>
            </c:spPr>
          </c:dPt>
          <c:dPt>
            <c:idx val="2"/>
            <c:spPr>
              <a:solidFill>
                <a:srgbClr val="FF0000"/>
              </a:solidFill>
              <a:ln w="25400">
                <a:noFill/>
              </a:ln>
            </c:spPr>
          </c:dPt>
          <c:dPt>
            <c:idx val="3"/>
            <c:spPr>
              <a:solidFill>
                <a:schemeClr val="accent1"/>
              </a:solidFill>
              <a:ln w="25400">
                <a:noFill/>
              </a:ln>
            </c:spPr>
          </c:dPt>
          <c:dPt>
            <c:idx val="4"/>
            <c:spPr>
              <a:solidFill>
                <a:srgbClr val="FCAF17"/>
              </a:solidFill>
              <a:ln w="25400">
                <a:noFill/>
              </a:ln>
            </c:spPr>
          </c:dPt>
          <c:dLbls>
            <c:dLbl>
              <c:idx val="1"/>
              <c:delete val="1"/>
            </c:dLbl>
            <c:dLbl>
              <c:idx val="2"/>
              <c:delete val="1"/>
            </c:dLbl>
            <c:dLbl>
              <c:idx val="3"/>
              <c:delete val="1"/>
            </c:dLbl>
            <c:spPr>
              <a:noFill/>
              <a:ln w="25400">
                <a:noFill/>
              </a:ln>
            </c:spPr>
            <c:txPr>
              <a:bodyPr/>
              <a:lstStyle/>
              <a:p>
                <a:pPr>
                  <a:defRPr lang="en-US" sz="1000" b="0" i="0" u="none" strike="noStrike" baseline="0">
                    <a:solidFill>
                      <a:srgbClr val="000000"/>
                    </a:solidFill>
                    <a:latin typeface="Arial"/>
                    <a:ea typeface="Arial"/>
                    <a:cs typeface="Arial"/>
                  </a:defRPr>
                </a:pPr>
                <a:endParaRPr lang="bg-BG"/>
              </a:p>
            </c:txPr>
            <c:showVal val="1"/>
          </c:dLbls>
          <c:cat>
            <c:strRef>
              <c:f>'[Worksheet in Bulgaria Gilenya MEA proposal August 2012 Final.ppt (Compatibility Mode)]GIL'!$B$13:$F$13</c:f>
              <c:strCache>
                <c:ptCount val="4"/>
                <c:pt idx="0">
                  <c:v>Cost of current therapy</c:v>
                </c:pt>
                <c:pt idx="1">
                  <c:v>Costs with Product 1</c:v>
                </c:pt>
                <c:pt idx="2">
                  <c:v>Additional</c:v>
                </c:pt>
                <c:pt idx="3">
                  <c:v>50% Discount Product 2</c:v>
                </c:pt>
              </c:strCache>
            </c:strRef>
          </c:cat>
          <c:val>
            <c:numRef>
              <c:f>'[Worksheet in Bulgaria Gilenya MEA proposal August 2012 Final.ppt (Compatibility Mode)]GIL'!$B$15:$F$15</c:f>
              <c:numCache>
                <c:formatCode>[$€-1809]#,##0</c:formatCode>
                <c:ptCount val="5"/>
                <c:pt idx="1">
                  <c:v>893</c:v>
                </c:pt>
                <c:pt idx="2">
                  <c:v>476</c:v>
                </c:pt>
                <c:pt idx="3">
                  <c:v>597</c:v>
                </c:pt>
              </c:numCache>
            </c:numRef>
          </c:val>
        </c:ser>
        <c:dLbls>
          <c:showVal val="1"/>
        </c:dLbls>
        <c:gapWidth val="20"/>
        <c:overlap val="100"/>
        <c:axId val="100601216"/>
        <c:axId val="101094528"/>
      </c:barChart>
      <c:catAx>
        <c:axId val="100601216"/>
        <c:scaling>
          <c:orientation val="minMax"/>
        </c:scaling>
        <c:axPos val="b"/>
        <c:numFmt formatCode="General" sourceLinked="1"/>
        <c:tickLblPos val="nextTo"/>
        <c:spPr>
          <a:ln w="3175">
            <a:solidFill>
              <a:srgbClr val="000000"/>
            </a:solidFill>
            <a:prstDash val="solid"/>
          </a:ln>
        </c:spPr>
        <c:txPr>
          <a:bodyPr rot="0" vert="horz"/>
          <a:lstStyle/>
          <a:p>
            <a:pPr>
              <a:defRPr lang="en-US" sz="1000" b="0" i="0" u="none" strike="noStrike" baseline="0">
                <a:solidFill>
                  <a:srgbClr val="000000"/>
                </a:solidFill>
                <a:latin typeface="Arial"/>
                <a:ea typeface="Arial"/>
                <a:cs typeface="Arial"/>
              </a:defRPr>
            </a:pPr>
            <a:endParaRPr lang="bg-BG"/>
          </a:p>
        </c:txPr>
        <c:crossAx val="101094528"/>
        <c:crosses val="autoZero"/>
        <c:auto val="1"/>
        <c:lblAlgn val="ctr"/>
        <c:lblOffset val="100"/>
        <c:tickLblSkip val="1"/>
        <c:tickMarkSkip val="1"/>
      </c:catAx>
      <c:valAx>
        <c:axId val="101094528"/>
        <c:scaling>
          <c:orientation val="minMax"/>
        </c:scaling>
        <c:axPos val="l"/>
        <c:numFmt formatCode="[$€-1809]#,##0" sourceLinked="1"/>
        <c:tickLblPos val="nextTo"/>
        <c:spPr>
          <a:ln w="3175">
            <a:solidFill>
              <a:srgbClr val="000000"/>
            </a:solidFill>
            <a:prstDash val="solid"/>
          </a:ln>
        </c:spPr>
        <c:txPr>
          <a:bodyPr rot="0" vert="horz"/>
          <a:lstStyle/>
          <a:p>
            <a:pPr>
              <a:defRPr lang="en-US" sz="1000" b="0" i="0" u="none" strike="noStrike" baseline="0">
                <a:solidFill>
                  <a:srgbClr val="000000"/>
                </a:solidFill>
                <a:latin typeface="Arial"/>
                <a:ea typeface="Arial"/>
                <a:cs typeface="Arial"/>
              </a:defRPr>
            </a:pPr>
            <a:endParaRPr lang="bg-BG"/>
          </a:p>
        </c:txPr>
        <c:crossAx val="100601216"/>
        <c:crosses val="autoZero"/>
        <c:crossBetween val="between"/>
      </c:valAx>
      <c:spPr>
        <a:noFill/>
        <a:ln w="25400">
          <a:noFill/>
        </a:ln>
      </c:spPr>
    </c:plotArea>
    <c:plotVisOnly val="1"/>
    <c:dispBlanksAs val="gap"/>
  </c:chart>
  <c:spPr>
    <a:noFill/>
    <a:ln w="9525">
      <a:noFill/>
    </a:ln>
  </c:spPr>
  <c:txPr>
    <a:bodyPr/>
    <a:lstStyle/>
    <a:p>
      <a:pPr>
        <a:defRPr sz="1000" b="0" i="0" u="none" strike="noStrike" baseline="0">
          <a:solidFill>
            <a:srgbClr val="000000"/>
          </a:solidFill>
          <a:latin typeface="Arial"/>
          <a:ea typeface="Arial"/>
          <a:cs typeface="Arial"/>
        </a:defRPr>
      </a:pPr>
      <a:endParaRPr lang="bg-BG"/>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bg-BG"/>
  <c:chart>
    <c:plotArea>
      <c:layout/>
      <c:barChart>
        <c:barDir val="col"/>
        <c:grouping val="stacked"/>
        <c:ser>
          <c:idx val="0"/>
          <c:order val="0"/>
          <c:tx>
            <c:strRef>
              <c:f>Лист1!$B$1</c:f>
              <c:strCache>
                <c:ptCount val="1"/>
                <c:pt idx="0">
                  <c:v>Реимбурсирани опаковки</c:v>
                </c:pt>
              </c:strCache>
            </c:strRef>
          </c:tx>
          <c:cat>
            <c:strRef>
              <c:f>Лист1!$A$2:$A$5</c:f>
              <c:strCache>
                <c:ptCount val="4"/>
                <c:pt idx="0">
                  <c:v>Година 1</c:v>
                </c:pt>
                <c:pt idx="1">
                  <c:v>Година 2</c:v>
                </c:pt>
                <c:pt idx="2">
                  <c:v>Година 3</c:v>
                </c:pt>
                <c:pt idx="3">
                  <c:v>Година 4</c:v>
                </c:pt>
              </c:strCache>
            </c:strRef>
          </c:cat>
          <c:val>
            <c:numRef>
              <c:f>Лист1!$B$2:$B$5</c:f>
              <c:numCache>
                <c:formatCode>General</c:formatCode>
                <c:ptCount val="4"/>
                <c:pt idx="0">
                  <c:v>1000</c:v>
                </c:pt>
                <c:pt idx="1">
                  <c:v>1300</c:v>
                </c:pt>
                <c:pt idx="2">
                  <c:v>1700</c:v>
                </c:pt>
                <c:pt idx="3">
                  <c:v>2300</c:v>
                </c:pt>
              </c:numCache>
            </c:numRef>
          </c:val>
        </c:ser>
        <c:ser>
          <c:idx val="1"/>
          <c:order val="1"/>
          <c:tx>
            <c:strRef>
              <c:f>Лист1!$C$1</c:f>
              <c:strCache>
                <c:ptCount val="1"/>
                <c:pt idx="0">
                  <c:v>Рабат</c:v>
                </c:pt>
              </c:strCache>
            </c:strRef>
          </c:tx>
          <c:cat>
            <c:strRef>
              <c:f>Лист1!$A$2:$A$5</c:f>
              <c:strCache>
                <c:ptCount val="4"/>
                <c:pt idx="0">
                  <c:v>Година 1</c:v>
                </c:pt>
                <c:pt idx="1">
                  <c:v>Година 2</c:v>
                </c:pt>
                <c:pt idx="2">
                  <c:v>Година 3</c:v>
                </c:pt>
                <c:pt idx="3">
                  <c:v>Година 4</c:v>
                </c:pt>
              </c:strCache>
            </c:strRef>
          </c:cat>
          <c:val>
            <c:numRef>
              <c:f>Лист1!$C$2:$C$5</c:f>
              <c:numCache>
                <c:formatCode>General</c:formatCode>
                <c:ptCount val="4"/>
                <c:pt idx="0">
                  <c:v>500</c:v>
                </c:pt>
                <c:pt idx="1">
                  <c:v>700</c:v>
                </c:pt>
                <c:pt idx="2">
                  <c:v>950</c:v>
                </c:pt>
                <c:pt idx="3">
                  <c:v>1200</c:v>
                </c:pt>
              </c:numCache>
            </c:numRef>
          </c:val>
        </c:ser>
        <c:overlap val="100"/>
        <c:axId val="103939456"/>
        <c:axId val="104084224"/>
      </c:barChart>
      <c:catAx>
        <c:axId val="103939456"/>
        <c:scaling>
          <c:orientation val="minMax"/>
        </c:scaling>
        <c:axPos val="b"/>
        <c:tickLblPos val="nextTo"/>
        <c:txPr>
          <a:bodyPr/>
          <a:lstStyle/>
          <a:p>
            <a:pPr>
              <a:defRPr sz="1000">
                <a:latin typeface="Arial" pitchFamily="34" charset="0"/>
                <a:cs typeface="Arial" pitchFamily="34" charset="0"/>
              </a:defRPr>
            </a:pPr>
            <a:endParaRPr lang="bg-BG"/>
          </a:p>
        </c:txPr>
        <c:crossAx val="104084224"/>
        <c:crosses val="autoZero"/>
        <c:auto val="1"/>
        <c:lblAlgn val="ctr"/>
        <c:lblOffset val="100"/>
      </c:catAx>
      <c:valAx>
        <c:axId val="104084224"/>
        <c:scaling>
          <c:orientation val="minMax"/>
        </c:scaling>
        <c:axPos val="l"/>
        <c:majorGridlines/>
        <c:numFmt formatCode="General" sourceLinked="1"/>
        <c:tickLblPos val="nextTo"/>
        <c:txPr>
          <a:bodyPr/>
          <a:lstStyle/>
          <a:p>
            <a:pPr>
              <a:defRPr sz="1000">
                <a:latin typeface="Arial" pitchFamily="34" charset="0"/>
                <a:cs typeface="Arial" pitchFamily="34" charset="0"/>
              </a:defRPr>
            </a:pPr>
            <a:endParaRPr lang="bg-BG"/>
          </a:p>
        </c:txPr>
        <c:crossAx val="103939456"/>
        <c:crosses val="autoZero"/>
        <c:crossBetween val="between"/>
      </c:valAx>
    </c:plotArea>
    <c:legend>
      <c:legendPos val="r"/>
      <c:layout>
        <c:manualLayout>
          <c:xMode val="edge"/>
          <c:yMode val="edge"/>
          <c:x val="0.70562513256103121"/>
          <c:y val="0.13952983651023157"/>
          <c:w val="0.29116815303350135"/>
          <c:h val="0.43168909000134131"/>
        </c:manualLayout>
      </c:layout>
      <c:txPr>
        <a:bodyPr/>
        <a:lstStyle/>
        <a:p>
          <a:pPr>
            <a:defRPr sz="1000"/>
          </a:pPr>
          <a:endParaRPr lang="bg-BG"/>
        </a:p>
      </c:txPr>
    </c:legend>
    <c:plotVisOnly val="1"/>
  </c:chart>
  <c:txPr>
    <a:bodyPr/>
    <a:lstStyle/>
    <a:p>
      <a:pPr>
        <a:defRPr sz="1800"/>
      </a:pPr>
      <a:endParaRPr lang="bg-BG"/>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D20883-992A-4E55-A9BC-106E7470B47F}" type="doc">
      <dgm:prSet loTypeId="urn:microsoft.com/office/officeart/2005/8/layout/arrow2" loCatId="process" qsTypeId="urn:microsoft.com/office/officeart/2005/8/quickstyle/simple1" qsCatId="simple" csTypeId="urn:microsoft.com/office/officeart/2005/8/colors/accent1_2" csCatId="accent1" phldr="1"/>
      <dgm:spPr/>
    </dgm:pt>
    <dgm:pt modelId="{DE532754-0E31-43A5-9EAD-6D282EFFCB70}">
      <dgm:prSet phldrT="[Текст]"/>
      <dgm:spPr/>
      <dgm:t>
        <a:bodyPr/>
        <a:lstStyle/>
        <a:p>
          <a:r>
            <a:rPr lang="bg-BG" dirty="0" smtClean="0"/>
            <a:t>По-голям брой хора над 60 = повече пациенти с 1 и повече незаразни заболявания</a:t>
          </a:r>
          <a:endParaRPr lang="bg-BG" dirty="0"/>
        </a:p>
      </dgm:t>
    </dgm:pt>
    <dgm:pt modelId="{5614F437-4150-4093-8BAE-D60293650E6C}" type="parTrans" cxnId="{B5B012AF-6DFB-4227-BA6D-D208A9F4C1DF}">
      <dgm:prSet/>
      <dgm:spPr/>
      <dgm:t>
        <a:bodyPr/>
        <a:lstStyle/>
        <a:p>
          <a:endParaRPr lang="bg-BG"/>
        </a:p>
      </dgm:t>
    </dgm:pt>
    <dgm:pt modelId="{227FE827-C661-407C-9FD8-4F46FD49C121}" type="sibTrans" cxnId="{B5B012AF-6DFB-4227-BA6D-D208A9F4C1DF}">
      <dgm:prSet/>
      <dgm:spPr/>
      <dgm:t>
        <a:bodyPr/>
        <a:lstStyle/>
        <a:p>
          <a:endParaRPr lang="bg-BG"/>
        </a:p>
      </dgm:t>
    </dgm:pt>
    <dgm:pt modelId="{756FE9B9-D782-4755-A225-39926546B2B7}">
      <dgm:prSet phldrT="[Текст]"/>
      <dgm:spPr/>
      <dgm:t>
        <a:bodyPr/>
        <a:lstStyle/>
        <a:p>
          <a:r>
            <a:rPr lang="bg-BG" dirty="0" smtClean="0"/>
            <a:t>По-ефикасни терапевтични методи</a:t>
          </a:r>
          <a:endParaRPr lang="bg-BG" dirty="0"/>
        </a:p>
      </dgm:t>
    </dgm:pt>
    <dgm:pt modelId="{5D500BBB-1346-426D-A740-226351CC95DB}" type="parTrans" cxnId="{10E6D7D4-7188-46E8-90E4-441BB8FB205B}">
      <dgm:prSet/>
      <dgm:spPr/>
      <dgm:t>
        <a:bodyPr/>
        <a:lstStyle/>
        <a:p>
          <a:endParaRPr lang="bg-BG"/>
        </a:p>
      </dgm:t>
    </dgm:pt>
    <dgm:pt modelId="{2F522314-E9B5-4B1B-A6C2-4D937F00D56E}" type="sibTrans" cxnId="{10E6D7D4-7188-46E8-90E4-441BB8FB205B}">
      <dgm:prSet/>
      <dgm:spPr/>
      <dgm:t>
        <a:bodyPr/>
        <a:lstStyle/>
        <a:p>
          <a:endParaRPr lang="bg-BG"/>
        </a:p>
      </dgm:t>
    </dgm:pt>
    <dgm:pt modelId="{87365857-53CA-448D-A60B-0BB9253D4BDF}">
      <dgm:prSet phldrT="[Текст]"/>
      <dgm:spPr/>
      <dgm:t>
        <a:bodyPr/>
        <a:lstStyle/>
        <a:p>
          <a:r>
            <a:rPr lang="bg-BG" dirty="0" smtClean="0"/>
            <a:t>Стремеж към по-добър контрол и лечение</a:t>
          </a:r>
          <a:endParaRPr lang="bg-BG" dirty="0"/>
        </a:p>
      </dgm:t>
    </dgm:pt>
    <dgm:pt modelId="{676561ED-8883-4E63-8A7D-90FAD86743E4}" type="parTrans" cxnId="{D5940466-38C6-4551-8580-984A7E264DDC}">
      <dgm:prSet/>
      <dgm:spPr/>
      <dgm:t>
        <a:bodyPr/>
        <a:lstStyle/>
        <a:p>
          <a:endParaRPr lang="bg-BG"/>
        </a:p>
      </dgm:t>
    </dgm:pt>
    <dgm:pt modelId="{F682DCF8-79D4-414F-818A-B81AF707A588}" type="sibTrans" cxnId="{D5940466-38C6-4551-8580-984A7E264DDC}">
      <dgm:prSet/>
      <dgm:spPr/>
      <dgm:t>
        <a:bodyPr/>
        <a:lstStyle/>
        <a:p>
          <a:endParaRPr lang="bg-BG"/>
        </a:p>
      </dgm:t>
    </dgm:pt>
    <dgm:pt modelId="{5A7E2C7F-8BA2-4D38-BEE8-154BFBEA7BBC}">
      <dgm:prSet phldrT="[Текст]"/>
      <dgm:spPr/>
      <dgm:t>
        <a:bodyPr/>
        <a:lstStyle/>
        <a:p>
          <a:r>
            <a:rPr lang="bg-BG" dirty="0" smtClean="0"/>
            <a:t>Повече разходи</a:t>
          </a:r>
          <a:endParaRPr lang="bg-BG" dirty="0"/>
        </a:p>
      </dgm:t>
    </dgm:pt>
    <dgm:pt modelId="{AD84E25F-9FE0-4F09-9C96-3D7CD78576ED}" type="parTrans" cxnId="{C0F466FF-11BE-4776-89ED-B34108FC91FF}">
      <dgm:prSet/>
      <dgm:spPr/>
      <dgm:t>
        <a:bodyPr/>
        <a:lstStyle/>
        <a:p>
          <a:endParaRPr lang="bg-BG"/>
        </a:p>
      </dgm:t>
    </dgm:pt>
    <dgm:pt modelId="{FB5A2AE6-E895-49E1-8C8C-28E3657798CB}" type="sibTrans" cxnId="{C0F466FF-11BE-4776-89ED-B34108FC91FF}">
      <dgm:prSet/>
      <dgm:spPr/>
      <dgm:t>
        <a:bodyPr/>
        <a:lstStyle/>
        <a:p>
          <a:endParaRPr lang="bg-BG"/>
        </a:p>
      </dgm:t>
    </dgm:pt>
    <dgm:pt modelId="{EBD30342-DC60-4D42-A589-952F44218D54}">
      <dgm:prSet phldrT="[Текст]"/>
      <dgm:spPr/>
      <dgm:t>
        <a:bodyPr/>
        <a:lstStyle/>
        <a:p>
          <a:r>
            <a:rPr lang="bg-BG" dirty="0" smtClean="0"/>
            <a:t>Най-ниските публични разходи за здраве в ЕС</a:t>
          </a:r>
          <a:endParaRPr lang="bg-BG" dirty="0"/>
        </a:p>
      </dgm:t>
    </dgm:pt>
    <dgm:pt modelId="{E253C495-4073-420B-A478-9E86196D3AAB}" type="parTrans" cxnId="{AF107DFD-35BE-46E6-A32C-D0F5BD6C1221}">
      <dgm:prSet/>
      <dgm:spPr/>
      <dgm:t>
        <a:bodyPr/>
        <a:lstStyle/>
        <a:p>
          <a:endParaRPr lang="bg-BG"/>
        </a:p>
      </dgm:t>
    </dgm:pt>
    <dgm:pt modelId="{EBDFB6D2-A50C-4663-9EFA-B7BE1E55FEA3}" type="sibTrans" cxnId="{AF107DFD-35BE-46E6-A32C-D0F5BD6C1221}">
      <dgm:prSet/>
      <dgm:spPr/>
      <dgm:t>
        <a:bodyPr/>
        <a:lstStyle/>
        <a:p>
          <a:endParaRPr lang="bg-BG"/>
        </a:p>
      </dgm:t>
    </dgm:pt>
    <dgm:pt modelId="{371E7F0F-96A8-4F73-BF8D-8DF0A3BED6D5}" type="pres">
      <dgm:prSet presAssocID="{D3D20883-992A-4E55-A9BC-106E7470B47F}" presName="arrowDiagram" presStyleCnt="0">
        <dgm:presLayoutVars>
          <dgm:chMax val="5"/>
          <dgm:dir/>
          <dgm:resizeHandles val="exact"/>
        </dgm:presLayoutVars>
      </dgm:prSet>
      <dgm:spPr/>
    </dgm:pt>
    <dgm:pt modelId="{9CC943C5-1646-42C1-9F05-8FB60E09D93B}" type="pres">
      <dgm:prSet presAssocID="{D3D20883-992A-4E55-A9BC-106E7470B47F}" presName="arrow" presStyleLbl="bgShp" presStyleIdx="0" presStyleCnt="1"/>
      <dgm:spPr/>
    </dgm:pt>
    <dgm:pt modelId="{45078D12-E09C-4C7F-8990-15D811EF94EE}" type="pres">
      <dgm:prSet presAssocID="{D3D20883-992A-4E55-A9BC-106E7470B47F}" presName="arrowDiagram5" presStyleCnt="0"/>
      <dgm:spPr/>
    </dgm:pt>
    <dgm:pt modelId="{10BC4CCF-C36A-434F-B21D-38C49D1D61D3}" type="pres">
      <dgm:prSet presAssocID="{EBD30342-DC60-4D42-A589-952F44218D54}" presName="bullet5a" presStyleLbl="node1" presStyleIdx="0" presStyleCnt="5"/>
      <dgm:spPr/>
    </dgm:pt>
    <dgm:pt modelId="{68101440-1F07-44DC-8DAD-31E85B8C7A7D}" type="pres">
      <dgm:prSet presAssocID="{EBD30342-DC60-4D42-A589-952F44218D54}" presName="textBox5a" presStyleLbl="revTx" presStyleIdx="0" presStyleCnt="5">
        <dgm:presLayoutVars>
          <dgm:bulletEnabled val="1"/>
        </dgm:presLayoutVars>
      </dgm:prSet>
      <dgm:spPr/>
      <dgm:t>
        <a:bodyPr/>
        <a:lstStyle/>
        <a:p>
          <a:endParaRPr lang="bg-BG"/>
        </a:p>
      </dgm:t>
    </dgm:pt>
    <dgm:pt modelId="{7EC2894F-47E2-45A7-B452-6302BF236613}" type="pres">
      <dgm:prSet presAssocID="{DE532754-0E31-43A5-9EAD-6D282EFFCB70}" presName="bullet5b" presStyleLbl="node1" presStyleIdx="1" presStyleCnt="5"/>
      <dgm:spPr/>
    </dgm:pt>
    <dgm:pt modelId="{3F2FB566-6B8F-4D09-A475-A3A328BB02AE}" type="pres">
      <dgm:prSet presAssocID="{DE532754-0E31-43A5-9EAD-6D282EFFCB70}" presName="textBox5b" presStyleLbl="revTx" presStyleIdx="1" presStyleCnt="5">
        <dgm:presLayoutVars>
          <dgm:bulletEnabled val="1"/>
        </dgm:presLayoutVars>
      </dgm:prSet>
      <dgm:spPr/>
      <dgm:t>
        <a:bodyPr/>
        <a:lstStyle/>
        <a:p>
          <a:endParaRPr lang="bg-BG"/>
        </a:p>
      </dgm:t>
    </dgm:pt>
    <dgm:pt modelId="{5989BAA4-1A16-4889-B4F6-66D228326E3F}" type="pres">
      <dgm:prSet presAssocID="{756FE9B9-D782-4755-A225-39926546B2B7}" presName="bullet5c" presStyleLbl="node1" presStyleIdx="2" presStyleCnt="5"/>
      <dgm:spPr/>
    </dgm:pt>
    <dgm:pt modelId="{AB0ED661-A1E3-42EE-9890-A4CF973CBD06}" type="pres">
      <dgm:prSet presAssocID="{756FE9B9-D782-4755-A225-39926546B2B7}" presName="textBox5c" presStyleLbl="revTx" presStyleIdx="2" presStyleCnt="5">
        <dgm:presLayoutVars>
          <dgm:bulletEnabled val="1"/>
        </dgm:presLayoutVars>
      </dgm:prSet>
      <dgm:spPr/>
      <dgm:t>
        <a:bodyPr/>
        <a:lstStyle/>
        <a:p>
          <a:endParaRPr lang="en-GB"/>
        </a:p>
      </dgm:t>
    </dgm:pt>
    <dgm:pt modelId="{575166BD-A94B-47E6-AA02-A0F2F52CC8CA}" type="pres">
      <dgm:prSet presAssocID="{87365857-53CA-448D-A60B-0BB9253D4BDF}" presName="bullet5d" presStyleLbl="node1" presStyleIdx="3" presStyleCnt="5"/>
      <dgm:spPr/>
    </dgm:pt>
    <dgm:pt modelId="{2911D861-977D-4B4E-85AF-F4AAAB590511}" type="pres">
      <dgm:prSet presAssocID="{87365857-53CA-448D-A60B-0BB9253D4BDF}" presName="textBox5d" presStyleLbl="revTx" presStyleIdx="3" presStyleCnt="5">
        <dgm:presLayoutVars>
          <dgm:bulletEnabled val="1"/>
        </dgm:presLayoutVars>
      </dgm:prSet>
      <dgm:spPr/>
      <dgm:t>
        <a:bodyPr/>
        <a:lstStyle/>
        <a:p>
          <a:endParaRPr lang="bg-BG"/>
        </a:p>
      </dgm:t>
    </dgm:pt>
    <dgm:pt modelId="{5CFC13F7-AAC2-43B1-ADBF-B40B019F1227}" type="pres">
      <dgm:prSet presAssocID="{5A7E2C7F-8BA2-4D38-BEE8-154BFBEA7BBC}" presName="bullet5e" presStyleLbl="node1" presStyleIdx="4" presStyleCnt="5"/>
      <dgm:spPr/>
    </dgm:pt>
    <dgm:pt modelId="{A8BF6937-9D81-4F34-A7E9-560F58E7DF09}" type="pres">
      <dgm:prSet presAssocID="{5A7E2C7F-8BA2-4D38-BEE8-154BFBEA7BBC}" presName="textBox5e" presStyleLbl="revTx" presStyleIdx="4" presStyleCnt="5">
        <dgm:presLayoutVars>
          <dgm:bulletEnabled val="1"/>
        </dgm:presLayoutVars>
      </dgm:prSet>
      <dgm:spPr/>
      <dgm:t>
        <a:bodyPr/>
        <a:lstStyle/>
        <a:p>
          <a:endParaRPr lang="en-GB"/>
        </a:p>
      </dgm:t>
    </dgm:pt>
  </dgm:ptLst>
  <dgm:cxnLst>
    <dgm:cxn modelId="{AF107DFD-35BE-46E6-A32C-D0F5BD6C1221}" srcId="{D3D20883-992A-4E55-A9BC-106E7470B47F}" destId="{EBD30342-DC60-4D42-A589-952F44218D54}" srcOrd="0" destOrd="0" parTransId="{E253C495-4073-420B-A478-9E86196D3AAB}" sibTransId="{EBDFB6D2-A50C-4663-9EFA-B7BE1E55FEA3}"/>
    <dgm:cxn modelId="{10E6D7D4-7188-46E8-90E4-441BB8FB205B}" srcId="{D3D20883-992A-4E55-A9BC-106E7470B47F}" destId="{756FE9B9-D782-4755-A225-39926546B2B7}" srcOrd="2" destOrd="0" parTransId="{5D500BBB-1346-426D-A740-226351CC95DB}" sibTransId="{2F522314-E9B5-4B1B-A6C2-4D937F00D56E}"/>
    <dgm:cxn modelId="{C0F466FF-11BE-4776-89ED-B34108FC91FF}" srcId="{D3D20883-992A-4E55-A9BC-106E7470B47F}" destId="{5A7E2C7F-8BA2-4D38-BEE8-154BFBEA7BBC}" srcOrd="4" destOrd="0" parTransId="{AD84E25F-9FE0-4F09-9C96-3D7CD78576ED}" sibTransId="{FB5A2AE6-E895-49E1-8C8C-28E3657798CB}"/>
    <dgm:cxn modelId="{B5B012AF-6DFB-4227-BA6D-D208A9F4C1DF}" srcId="{D3D20883-992A-4E55-A9BC-106E7470B47F}" destId="{DE532754-0E31-43A5-9EAD-6D282EFFCB70}" srcOrd="1" destOrd="0" parTransId="{5614F437-4150-4093-8BAE-D60293650E6C}" sibTransId="{227FE827-C661-407C-9FD8-4F46FD49C121}"/>
    <dgm:cxn modelId="{ED56EEEF-FCF9-4E2B-A331-587DBC33DE0C}" type="presOf" srcId="{5A7E2C7F-8BA2-4D38-BEE8-154BFBEA7BBC}" destId="{A8BF6937-9D81-4F34-A7E9-560F58E7DF09}" srcOrd="0" destOrd="0" presId="urn:microsoft.com/office/officeart/2005/8/layout/arrow2"/>
    <dgm:cxn modelId="{33D57B30-9104-4572-B2D6-4A51CF27CA07}" type="presOf" srcId="{D3D20883-992A-4E55-A9BC-106E7470B47F}" destId="{371E7F0F-96A8-4F73-BF8D-8DF0A3BED6D5}" srcOrd="0" destOrd="0" presId="urn:microsoft.com/office/officeart/2005/8/layout/arrow2"/>
    <dgm:cxn modelId="{A2C5F856-1A7E-4EF4-952A-E24ACB1B6921}" type="presOf" srcId="{DE532754-0E31-43A5-9EAD-6D282EFFCB70}" destId="{3F2FB566-6B8F-4D09-A475-A3A328BB02AE}" srcOrd="0" destOrd="0" presId="urn:microsoft.com/office/officeart/2005/8/layout/arrow2"/>
    <dgm:cxn modelId="{8410385A-633C-4C70-B9ED-20040391FAA4}" type="presOf" srcId="{756FE9B9-D782-4755-A225-39926546B2B7}" destId="{AB0ED661-A1E3-42EE-9890-A4CF973CBD06}" srcOrd="0" destOrd="0" presId="urn:microsoft.com/office/officeart/2005/8/layout/arrow2"/>
    <dgm:cxn modelId="{A177C954-54C7-4819-85D7-9BFB5BC9277E}" type="presOf" srcId="{87365857-53CA-448D-A60B-0BB9253D4BDF}" destId="{2911D861-977D-4B4E-85AF-F4AAAB590511}" srcOrd="0" destOrd="0" presId="urn:microsoft.com/office/officeart/2005/8/layout/arrow2"/>
    <dgm:cxn modelId="{E33ED1DD-93DA-4519-A214-3FF03A5E2E1B}" type="presOf" srcId="{EBD30342-DC60-4D42-A589-952F44218D54}" destId="{68101440-1F07-44DC-8DAD-31E85B8C7A7D}" srcOrd="0" destOrd="0" presId="urn:microsoft.com/office/officeart/2005/8/layout/arrow2"/>
    <dgm:cxn modelId="{D5940466-38C6-4551-8580-984A7E264DDC}" srcId="{D3D20883-992A-4E55-A9BC-106E7470B47F}" destId="{87365857-53CA-448D-A60B-0BB9253D4BDF}" srcOrd="3" destOrd="0" parTransId="{676561ED-8883-4E63-8A7D-90FAD86743E4}" sibTransId="{F682DCF8-79D4-414F-818A-B81AF707A588}"/>
    <dgm:cxn modelId="{A154AD98-5108-4382-B5C1-168EC1B172E6}" type="presParOf" srcId="{371E7F0F-96A8-4F73-BF8D-8DF0A3BED6D5}" destId="{9CC943C5-1646-42C1-9F05-8FB60E09D93B}" srcOrd="0" destOrd="0" presId="urn:microsoft.com/office/officeart/2005/8/layout/arrow2"/>
    <dgm:cxn modelId="{1656570E-6CE2-4477-9100-92A656ACAA3B}" type="presParOf" srcId="{371E7F0F-96A8-4F73-BF8D-8DF0A3BED6D5}" destId="{45078D12-E09C-4C7F-8990-15D811EF94EE}" srcOrd="1" destOrd="0" presId="urn:microsoft.com/office/officeart/2005/8/layout/arrow2"/>
    <dgm:cxn modelId="{36CBA100-4CA4-4267-B27B-1CCBD2E5F8A7}" type="presParOf" srcId="{45078D12-E09C-4C7F-8990-15D811EF94EE}" destId="{10BC4CCF-C36A-434F-B21D-38C49D1D61D3}" srcOrd="0" destOrd="0" presId="urn:microsoft.com/office/officeart/2005/8/layout/arrow2"/>
    <dgm:cxn modelId="{85A7FFAA-4F90-4D80-B4E0-36615D905D03}" type="presParOf" srcId="{45078D12-E09C-4C7F-8990-15D811EF94EE}" destId="{68101440-1F07-44DC-8DAD-31E85B8C7A7D}" srcOrd="1" destOrd="0" presId="urn:microsoft.com/office/officeart/2005/8/layout/arrow2"/>
    <dgm:cxn modelId="{BFC68DF0-CF91-43F2-93D2-DE180AD9925E}" type="presParOf" srcId="{45078D12-E09C-4C7F-8990-15D811EF94EE}" destId="{7EC2894F-47E2-45A7-B452-6302BF236613}" srcOrd="2" destOrd="0" presId="urn:microsoft.com/office/officeart/2005/8/layout/arrow2"/>
    <dgm:cxn modelId="{B5D71064-6523-4C26-9782-92883FC42A78}" type="presParOf" srcId="{45078D12-E09C-4C7F-8990-15D811EF94EE}" destId="{3F2FB566-6B8F-4D09-A475-A3A328BB02AE}" srcOrd="3" destOrd="0" presId="urn:microsoft.com/office/officeart/2005/8/layout/arrow2"/>
    <dgm:cxn modelId="{7DFE23A8-0BD6-456B-A484-B7F7F7A8DE3A}" type="presParOf" srcId="{45078D12-E09C-4C7F-8990-15D811EF94EE}" destId="{5989BAA4-1A16-4889-B4F6-66D228326E3F}" srcOrd="4" destOrd="0" presId="urn:microsoft.com/office/officeart/2005/8/layout/arrow2"/>
    <dgm:cxn modelId="{FDF768B4-54A1-4601-9D35-914631862FD6}" type="presParOf" srcId="{45078D12-E09C-4C7F-8990-15D811EF94EE}" destId="{AB0ED661-A1E3-42EE-9890-A4CF973CBD06}" srcOrd="5" destOrd="0" presId="urn:microsoft.com/office/officeart/2005/8/layout/arrow2"/>
    <dgm:cxn modelId="{FE408A6B-8C9D-49BD-B110-43CCA0A94ACD}" type="presParOf" srcId="{45078D12-E09C-4C7F-8990-15D811EF94EE}" destId="{575166BD-A94B-47E6-AA02-A0F2F52CC8CA}" srcOrd="6" destOrd="0" presId="urn:microsoft.com/office/officeart/2005/8/layout/arrow2"/>
    <dgm:cxn modelId="{1CBA8C14-A594-407F-BD28-363CB28F3977}" type="presParOf" srcId="{45078D12-E09C-4C7F-8990-15D811EF94EE}" destId="{2911D861-977D-4B4E-85AF-F4AAAB590511}" srcOrd="7" destOrd="0" presId="urn:microsoft.com/office/officeart/2005/8/layout/arrow2"/>
    <dgm:cxn modelId="{6D3A5F57-6E5E-4DC8-8BA4-D224B26DD92E}" type="presParOf" srcId="{45078D12-E09C-4C7F-8990-15D811EF94EE}" destId="{5CFC13F7-AAC2-43B1-ADBF-B40B019F1227}" srcOrd="8" destOrd="0" presId="urn:microsoft.com/office/officeart/2005/8/layout/arrow2"/>
    <dgm:cxn modelId="{2261BC9F-1EFA-4906-9312-B77F26CD693F}" type="presParOf" srcId="{45078D12-E09C-4C7F-8990-15D811EF94EE}" destId="{A8BF6937-9D81-4F34-A7E9-560F58E7DF09}" srcOrd="9" destOrd="0" presId="urn:microsoft.com/office/officeart/2005/8/layout/arrow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C943C5-1646-42C1-9F05-8FB60E09D93B}">
      <dsp:nvSpPr>
        <dsp:cNvPr id="0" name=""/>
        <dsp:cNvSpPr/>
      </dsp:nvSpPr>
      <dsp:spPr>
        <a:xfrm>
          <a:off x="0" y="399255"/>
          <a:ext cx="6096000" cy="380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BC4CCF-C36A-434F-B21D-38C49D1D61D3}">
      <dsp:nvSpPr>
        <dsp:cNvPr id="0" name=""/>
        <dsp:cNvSpPr/>
      </dsp:nvSpPr>
      <dsp:spPr>
        <a:xfrm>
          <a:off x="600456" y="3232372"/>
          <a:ext cx="140208" cy="1402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101440-1F07-44DC-8DAD-31E85B8C7A7D}">
      <dsp:nvSpPr>
        <dsp:cNvPr id="0" name=""/>
        <dsp:cNvSpPr/>
      </dsp:nvSpPr>
      <dsp:spPr>
        <a:xfrm>
          <a:off x="670560" y="3302476"/>
          <a:ext cx="798576" cy="9067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293" tIns="0" rIns="0" bIns="0" numCol="1" spcCol="1270" anchor="t" anchorCtr="0">
          <a:noAutofit/>
        </a:bodyPr>
        <a:lstStyle/>
        <a:p>
          <a:pPr lvl="0" algn="l" defTabSz="488950">
            <a:lnSpc>
              <a:spcPct val="90000"/>
            </a:lnSpc>
            <a:spcBef>
              <a:spcPct val="0"/>
            </a:spcBef>
            <a:spcAft>
              <a:spcPct val="35000"/>
            </a:spcAft>
          </a:pPr>
          <a:r>
            <a:rPr lang="bg-BG" sz="1100" kern="1200" dirty="0" smtClean="0"/>
            <a:t>Най-ниските публични разходи за здраве в ЕС</a:t>
          </a:r>
          <a:endParaRPr lang="bg-BG" sz="1100" kern="1200" dirty="0"/>
        </a:p>
      </dsp:txBody>
      <dsp:txXfrm>
        <a:off x="670560" y="3302476"/>
        <a:ext cx="798576" cy="906779"/>
      </dsp:txXfrm>
    </dsp:sp>
    <dsp:sp modelId="{7EC2894F-47E2-45A7-B452-6302BF236613}">
      <dsp:nvSpPr>
        <dsp:cNvPr id="0" name=""/>
        <dsp:cNvSpPr/>
      </dsp:nvSpPr>
      <dsp:spPr>
        <a:xfrm>
          <a:off x="1359408" y="2503137"/>
          <a:ext cx="219456" cy="2194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2FB566-6B8F-4D09-A475-A3A328BB02AE}">
      <dsp:nvSpPr>
        <dsp:cNvPr id="0" name=""/>
        <dsp:cNvSpPr/>
      </dsp:nvSpPr>
      <dsp:spPr>
        <a:xfrm>
          <a:off x="1469136" y="2612865"/>
          <a:ext cx="1011936" cy="1596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285" tIns="0" rIns="0" bIns="0" numCol="1" spcCol="1270" anchor="t" anchorCtr="0">
          <a:noAutofit/>
        </a:bodyPr>
        <a:lstStyle/>
        <a:p>
          <a:pPr lvl="0" algn="l" defTabSz="488950">
            <a:lnSpc>
              <a:spcPct val="90000"/>
            </a:lnSpc>
            <a:spcBef>
              <a:spcPct val="0"/>
            </a:spcBef>
            <a:spcAft>
              <a:spcPct val="35000"/>
            </a:spcAft>
          </a:pPr>
          <a:r>
            <a:rPr lang="bg-BG" sz="1100" kern="1200" dirty="0" smtClean="0"/>
            <a:t>По-голям брой хора над 60 = повече пациенти с 1 и повече незаразни заболявания</a:t>
          </a:r>
          <a:endParaRPr lang="bg-BG" sz="1100" kern="1200" dirty="0"/>
        </a:p>
      </dsp:txBody>
      <dsp:txXfrm>
        <a:off x="1469136" y="2612865"/>
        <a:ext cx="1011936" cy="1596389"/>
      </dsp:txXfrm>
    </dsp:sp>
    <dsp:sp modelId="{5989BAA4-1A16-4889-B4F6-66D228326E3F}">
      <dsp:nvSpPr>
        <dsp:cNvPr id="0" name=""/>
        <dsp:cNvSpPr/>
      </dsp:nvSpPr>
      <dsp:spPr>
        <a:xfrm>
          <a:off x="2334768" y="1921732"/>
          <a:ext cx="292608" cy="2926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ED661-A1E3-42EE-9890-A4CF973CBD06}">
      <dsp:nvSpPr>
        <dsp:cNvPr id="0" name=""/>
        <dsp:cNvSpPr/>
      </dsp:nvSpPr>
      <dsp:spPr>
        <a:xfrm>
          <a:off x="2481072" y="2068036"/>
          <a:ext cx="1176528" cy="2141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047" tIns="0" rIns="0" bIns="0" numCol="1" spcCol="1270" anchor="t" anchorCtr="0">
          <a:noAutofit/>
        </a:bodyPr>
        <a:lstStyle/>
        <a:p>
          <a:pPr lvl="0" algn="l" defTabSz="488950">
            <a:lnSpc>
              <a:spcPct val="90000"/>
            </a:lnSpc>
            <a:spcBef>
              <a:spcPct val="0"/>
            </a:spcBef>
            <a:spcAft>
              <a:spcPct val="35000"/>
            </a:spcAft>
          </a:pPr>
          <a:r>
            <a:rPr lang="bg-BG" sz="1100" kern="1200" dirty="0" smtClean="0"/>
            <a:t>По-ефикасни терапевтични методи</a:t>
          </a:r>
          <a:endParaRPr lang="bg-BG" sz="1100" kern="1200" dirty="0"/>
        </a:p>
      </dsp:txBody>
      <dsp:txXfrm>
        <a:off x="2481072" y="2068036"/>
        <a:ext cx="1176528" cy="2141220"/>
      </dsp:txXfrm>
    </dsp:sp>
    <dsp:sp modelId="{575166BD-A94B-47E6-AA02-A0F2F52CC8CA}">
      <dsp:nvSpPr>
        <dsp:cNvPr id="0" name=""/>
        <dsp:cNvSpPr/>
      </dsp:nvSpPr>
      <dsp:spPr>
        <a:xfrm>
          <a:off x="3468624" y="1467580"/>
          <a:ext cx="377952" cy="3779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11D861-977D-4B4E-85AF-F4AAAB590511}">
      <dsp:nvSpPr>
        <dsp:cNvPr id="0" name=""/>
        <dsp:cNvSpPr/>
      </dsp:nvSpPr>
      <dsp:spPr>
        <a:xfrm>
          <a:off x="3657600" y="1656556"/>
          <a:ext cx="1219200"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269" tIns="0" rIns="0" bIns="0" numCol="1" spcCol="1270" anchor="t" anchorCtr="0">
          <a:noAutofit/>
        </a:bodyPr>
        <a:lstStyle/>
        <a:p>
          <a:pPr lvl="0" algn="l" defTabSz="488950">
            <a:lnSpc>
              <a:spcPct val="90000"/>
            </a:lnSpc>
            <a:spcBef>
              <a:spcPct val="0"/>
            </a:spcBef>
            <a:spcAft>
              <a:spcPct val="35000"/>
            </a:spcAft>
          </a:pPr>
          <a:r>
            <a:rPr lang="bg-BG" sz="1100" kern="1200" dirty="0" smtClean="0"/>
            <a:t>Стремеж към по-добър контрол и лечение</a:t>
          </a:r>
          <a:endParaRPr lang="bg-BG" sz="1100" kern="1200" dirty="0"/>
        </a:p>
      </dsp:txBody>
      <dsp:txXfrm>
        <a:off x="3657600" y="1656556"/>
        <a:ext cx="1219200" cy="2552700"/>
      </dsp:txXfrm>
    </dsp:sp>
    <dsp:sp modelId="{5CFC13F7-AAC2-43B1-ADBF-B40B019F1227}">
      <dsp:nvSpPr>
        <dsp:cNvPr id="0" name=""/>
        <dsp:cNvSpPr/>
      </dsp:nvSpPr>
      <dsp:spPr>
        <a:xfrm>
          <a:off x="4636007" y="1164304"/>
          <a:ext cx="481584" cy="48158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BF6937-9D81-4F34-A7E9-560F58E7DF09}">
      <dsp:nvSpPr>
        <dsp:cNvPr id="0" name=""/>
        <dsp:cNvSpPr/>
      </dsp:nvSpPr>
      <dsp:spPr>
        <a:xfrm>
          <a:off x="4876800" y="1405095"/>
          <a:ext cx="1219200" cy="280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181" tIns="0" rIns="0" bIns="0" numCol="1" spcCol="1270" anchor="t" anchorCtr="0">
          <a:noAutofit/>
        </a:bodyPr>
        <a:lstStyle/>
        <a:p>
          <a:pPr lvl="0" algn="l" defTabSz="488950">
            <a:lnSpc>
              <a:spcPct val="90000"/>
            </a:lnSpc>
            <a:spcBef>
              <a:spcPct val="0"/>
            </a:spcBef>
            <a:spcAft>
              <a:spcPct val="35000"/>
            </a:spcAft>
          </a:pPr>
          <a:r>
            <a:rPr lang="bg-BG" sz="1100" kern="1200" dirty="0" smtClean="0"/>
            <a:t>Повече разходи</a:t>
          </a:r>
          <a:endParaRPr lang="bg-BG" sz="1100" kern="1200" dirty="0"/>
        </a:p>
      </dsp:txBody>
      <dsp:txXfrm>
        <a:off x="4876800" y="1405095"/>
        <a:ext cx="1219200" cy="280416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BB8F1D-10DE-4070-986B-5DE1AAF707D2}" type="datetimeFigureOut">
              <a:rPr lang="bg-BG" smtClean="0"/>
              <a:pPr/>
              <a:t>25.11.2013</a:t>
            </a:fld>
            <a:endParaRPr lang="bg-BG"/>
          </a:p>
        </p:txBody>
      </p:sp>
      <p:sp>
        <p:nvSpPr>
          <p:cNvPr id="4" name="Контейнер за долния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5" name="Контейнер за номер на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1A7DE2-36DD-4FAB-8D25-DF58D6DD5555}" type="slidenum">
              <a:rPr lang="bg-BG" smtClean="0"/>
              <a:pPr/>
              <a:t>‹#›</a:t>
            </a:fld>
            <a:endParaRPr lang="bg-BG"/>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AB3F749-4184-456A-A86B-C7C759CF178A}" type="datetimeFigureOut">
              <a:rPr lang="en-GB"/>
              <a:pPr>
                <a:defRPr/>
              </a:pPr>
              <a:t>25/11/2013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772971A-D769-4EB5-812A-EEF881595A8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normAutofit/>
          </a:bodyPr>
          <a:lstStyle/>
          <a:p>
            <a:r>
              <a:rPr lang="bg-BG" dirty="0" smtClean="0"/>
              <a:t>Администрацията</a:t>
            </a:r>
            <a:r>
              <a:rPr lang="bg-BG" baseline="0" dirty="0" smtClean="0"/>
              <a:t> не може да поддържа експертен НТА ресурс</a:t>
            </a:r>
            <a:endParaRPr lang="bg-BG" dirty="0"/>
          </a:p>
        </p:txBody>
      </p:sp>
      <p:sp>
        <p:nvSpPr>
          <p:cNvPr id="4" name="Контейнер за номер на слайда 3"/>
          <p:cNvSpPr>
            <a:spLocks noGrp="1"/>
          </p:cNvSpPr>
          <p:nvPr>
            <p:ph type="sldNum" sz="quarter" idx="10"/>
          </p:nvPr>
        </p:nvSpPr>
        <p:spPr/>
        <p:txBody>
          <a:bodyPr/>
          <a:lstStyle/>
          <a:p>
            <a:pPr>
              <a:defRPr/>
            </a:pPr>
            <a:fld id="{E772971A-D769-4EB5-812A-EEF881595A81}" type="slidenum">
              <a:rPr lang="en-GB" smtClean="0"/>
              <a:pPr>
                <a:defRPr/>
              </a:pPr>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normAutofit/>
          </a:bodyPr>
          <a:lstStyle/>
          <a:p>
            <a:r>
              <a:rPr lang="bg-BG" dirty="0" smtClean="0"/>
              <a:t>НТА има за цел да разпознае</a:t>
            </a:r>
            <a:r>
              <a:rPr lang="bg-BG" baseline="0" dirty="0" smtClean="0"/>
              <a:t> новите технологии, които лекуват пациентите по-добре от прилаганите в момента терапии, при приемлив разход за обществото. Това обикновено означава приемливо увеличение на разходите, и твърде рядко означава намаляване на разходите. В този смисъл, НТА не е инструмент за спестяване на средства.</a:t>
            </a:r>
            <a:endParaRPr lang="bg-BG" dirty="0"/>
          </a:p>
        </p:txBody>
      </p:sp>
      <p:sp>
        <p:nvSpPr>
          <p:cNvPr id="4" name="Контейнер за номер на слайда 3"/>
          <p:cNvSpPr>
            <a:spLocks noGrp="1"/>
          </p:cNvSpPr>
          <p:nvPr>
            <p:ph type="sldNum" sz="quarter" idx="10"/>
          </p:nvPr>
        </p:nvSpPr>
        <p:spPr/>
        <p:txBody>
          <a:bodyPr/>
          <a:lstStyle/>
          <a:p>
            <a:pPr>
              <a:defRPr/>
            </a:pPr>
            <a:fld id="{E772971A-D769-4EB5-812A-EEF881595A81}" type="slidenum">
              <a:rPr lang="en-GB" smtClean="0"/>
              <a:pPr>
                <a:defRPr/>
              </a:pPr>
              <a:t>22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3" descr="C:\Users\Valia\Desktop\Didko\818pills.jpg"/>
          <p:cNvPicPr>
            <a:picLocks noChangeAspect="1" noChangeArrowheads="1"/>
          </p:cNvPicPr>
          <p:nvPr userDrawn="1"/>
        </p:nvPicPr>
        <p:blipFill>
          <a:blip r:embed="rId2" cstate="print"/>
          <a:srcRect/>
          <a:stretch>
            <a:fillRect/>
          </a:stretch>
        </p:blipFill>
        <p:spPr bwMode="auto">
          <a:xfrm>
            <a:off x="1357290" y="142853"/>
            <a:ext cx="5857886" cy="3429024"/>
          </a:xfrm>
          <a:prstGeom prst="rect">
            <a:avLst/>
          </a:prstGeom>
          <a:noFill/>
          <a:ln w="9525">
            <a:noFill/>
            <a:miter lim="800000"/>
            <a:headEnd/>
            <a:tailEnd/>
          </a:ln>
        </p:spPr>
      </p:pic>
      <p:sp>
        <p:nvSpPr>
          <p:cNvPr id="2" name="Title 1"/>
          <p:cNvSpPr>
            <a:spLocks noGrp="1"/>
          </p:cNvSpPr>
          <p:nvPr>
            <p:ph type="ctrTitle"/>
          </p:nvPr>
        </p:nvSpPr>
        <p:spPr>
          <a:xfrm>
            <a:off x="714348" y="4643446"/>
            <a:ext cx="7772400" cy="1470025"/>
          </a:xfrm>
        </p:spPr>
        <p:txBody>
          <a:bodyPr>
            <a:normAutofit/>
          </a:bodyPr>
          <a:lstStyle>
            <a:lvl1pPr>
              <a:defRPr sz="3200">
                <a:solidFill>
                  <a:schemeClr val="tx2">
                    <a:lumMod val="75000"/>
                  </a:schemeClr>
                </a:solidFill>
              </a:defRPr>
            </a:lvl1pPr>
          </a:lstStyle>
          <a:p>
            <a:r>
              <a:rPr lang="en-US" dirty="0" smtClean="0"/>
              <a:t>Click to edit Master title style</a:t>
            </a:r>
            <a:endParaRPr lang="bg-BG" dirty="0"/>
          </a:p>
        </p:txBody>
      </p:sp>
      <p:sp>
        <p:nvSpPr>
          <p:cNvPr id="5" name="Date Placeholder 3"/>
          <p:cNvSpPr>
            <a:spLocks noGrp="1"/>
          </p:cNvSpPr>
          <p:nvPr>
            <p:ph type="dt" sz="half" idx="10"/>
          </p:nvPr>
        </p:nvSpPr>
        <p:spPr/>
        <p:txBody>
          <a:bodyPr/>
          <a:lstStyle>
            <a:lvl1pPr>
              <a:defRPr/>
            </a:lvl1pPr>
          </a:lstStyle>
          <a:p>
            <a:pPr>
              <a:defRPr/>
            </a:pPr>
            <a:fld id="{A9A911FA-76B8-4238-8FD2-C16D33AE878C}" type="datetimeFigureOut">
              <a:rPr lang="bg-BG"/>
              <a:pPr>
                <a:defRPr/>
              </a:pPr>
              <a:t>25.11.2013</a:t>
            </a:fld>
            <a:endParaRPr lang="bg-BG" dirty="0"/>
          </a:p>
        </p:txBody>
      </p:sp>
      <p:sp>
        <p:nvSpPr>
          <p:cNvPr id="6" name="Footer Placeholder 4"/>
          <p:cNvSpPr>
            <a:spLocks noGrp="1"/>
          </p:cNvSpPr>
          <p:nvPr>
            <p:ph type="ftr" sz="quarter" idx="11"/>
          </p:nvPr>
        </p:nvSpPr>
        <p:spPr/>
        <p:txBody>
          <a:bodyPr/>
          <a:lstStyle>
            <a:lvl1pPr>
              <a:defRPr/>
            </a:lvl1pPr>
          </a:lstStyle>
          <a:p>
            <a:pPr>
              <a:defRPr/>
            </a:pPr>
            <a:endParaRPr lang="bg-BG" dirty="0"/>
          </a:p>
        </p:txBody>
      </p:sp>
      <p:sp>
        <p:nvSpPr>
          <p:cNvPr id="7" name="Slide Number Placeholder 5"/>
          <p:cNvSpPr>
            <a:spLocks noGrp="1"/>
          </p:cNvSpPr>
          <p:nvPr>
            <p:ph type="sldNum" sz="quarter" idx="12"/>
          </p:nvPr>
        </p:nvSpPr>
        <p:spPr/>
        <p:txBody>
          <a:bodyPr/>
          <a:lstStyle>
            <a:lvl1pPr>
              <a:defRPr/>
            </a:lvl1pPr>
          </a:lstStyle>
          <a:p>
            <a:pPr>
              <a:defRPr/>
            </a:pPr>
            <a:fld id="{16B808C2-EAAF-4F2A-BB9C-2E583CF2CFD0}" type="slidenum">
              <a:rPr lang="bg-BG"/>
              <a:pPr>
                <a:defRPr/>
              </a:pPr>
              <a:t>‹#›</a:t>
            </a:fld>
            <a:endParaRPr lang="bg-BG"/>
          </a:p>
        </p:txBody>
      </p:sp>
      <p:pic>
        <p:nvPicPr>
          <p:cNvPr id="1027" name="Picture 3"/>
          <p:cNvPicPr>
            <a:picLocks noChangeAspect="1" noChangeArrowheads="1"/>
          </p:cNvPicPr>
          <p:nvPr userDrawn="1"/>
        </p:nvPicPr>
        <p:blipFill>
          <a:blip r:embed="rId3" cstate="print"/>
          <a:srcRect/>
          <a:stretch>
            <a:fillRect/>
          </a:stretch>
        </p:blipFill>
        <p:spPr bwMode="auto">
          <a:xfrm>
            <a:off x="0" y="6229355"/>
            <a:ext cx="3371609" cy="628645"/>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58FBF0-AE57-4A37-9DC5-26790413FF58}" type="datetimeFigureOut">
              <a:rPr lang="bg-BG"/>
              <a:pPr>
                <a:defRPr/>
              </a:pPr>
              <a:t>25.11.2013</a:t>
            </a:fld>
            <a:endParaRPr lang="bg-BG"/>
          </a:p>
        </p:txBody>
      </p:sp>
      <p:sp>
        <p:nvSpPr>
          <p:cNvPr id="6" name="Footer Placeholder 4"/>
          <p:cNvSpPr>
            <a:spLocks noGrp="1"/>
          </p:cNvSpPr>
          <p:nvPr>
            <p:ph type="ftr" sz="quarter" idx="11"/>
          </p:nvPr>
        </p:nvSpPr>
        <p:spPr/>
        <p:txBody>
          <a:bodyPr/>
          <a:lstStyle>
            <a:lvl1pPr>
              <a:defRPr/>
            </a:lvl1pPr>
          </a:lstStyle>
          <a:p>
            <a:pPr>
              <a:defRPr/>
            </a:pPr>
            <a:endParaRPr lang="bg-BG"/>
          </a:p>
        </p:txBody>
      </p:sp>
      <p:sp>
        <p:nvSpPr>
          <p:cNvPr id="7" name="Slide Number Placeholder 5"/>
          <p:cNvSpPr>
            <a:spLocks noGrp="1"/>
          </p:cNvSpPr>
          <p:nvPr>
            <p:ph type="sldNum" sz="quarter" idx="12"/>
          </p:nvPr>
        </p:nvSpPr>
        <p:spPr/>
        <p:txBody>
          <a:bodyPr/>
          <a:lstStyle>
            <a:lvl1pPr>
              <a:defRPr/>
            </a:lvl1pPr>
          </a:lstStyle>
          <a:p>
            <a:pPr>
              <a:defRPr/>
            </a:pPr>
            <a:fld id="{DA6A9C85-11A7-47EE-90FA-B5EAEAF7A8C6}" type="slidenum">
              <a:rPr lang="bg-BG"/>
              <a:pPr>
                <a:defRPr/>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3F5CA56E-F7D4-46E3-BA8B-1A00C26C1B41}" type="datetimeFigureOut">
              <a:rPr lang="bg-BG"/>
              <a:pPr>
                <a:defRPr/>
              </a:pPr>
              <a:t>25.11.2013</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21D8A162-C361-4D80-9F4C-F76E8EC97E95}" type="slidenum">
              <a:rPr lang="bg-BG"/>
              <a:pPr>
                <a:defRPr/>
              </a:pPr>
              <a:t>‹#›</a:t>
            </a:fld>
            <a:endParaRPr lang="bg-B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124E6269-EDFA-40BF-B045-09F3D575D907}" type="datetimeFigureOut">
              <a:rPr lang="bg-BG"/>
              <a:pPr>
                <a:defRPr/>
              </a:pPr>
              <a:t>25.11.2013</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455ADAE1-C57E-43B7-96D9-2D558746ADF9}" type="slidenum">
              <a:rPr lang="bg-BG"/>
              <a:pPr>
                <a:defRPr/>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7" descr="C:\Users\Valia\Desktop\Didko\818pills.jpg"/>
          <p:cNvPicPr>
            <a:picLocks noChangeAspect="1" noChangeArrowheads="1"/>
          </p:cNvPicPr>
          <p:nvPr userDrawn="1"/>
        </p:nvPicPr>
        <p:blipFill>
          <a:blip r:embed="rId2" cstate="print"/>
          <a:srcRect/>
          <a:stretch>
            <a:fillRect/>
          </a:stretch>
        </p:blipFill>
        <p:spPr bwMode="auto">
          <a:xfrm>
            <a:off x="6572250" y="5091113"/>
            <a:ext cx="2571750" cy="1624012"/>
          </a:xfrm>
          <a:prstGeom prst="rect">
            <a:avLst/>
          </a:prstGeom>
          <a:noFill/>
          <a:ln w="9525">
            <a:noFill/>
            <a:miter lim="800000"/>
            <a:headEnd/>
            <a:tailEnd/>
          </a:ln>
        </p:spPr>
      </p:pic>
      <p:pic>
        <p:nvPicPr>
          <p:cNvPr id="6" name="Picture 9" descr="C:\Users\Valia\Desktop\Didko\arpharm-horizontal-bg.png"/>
          <p:cNvPicPr>
            <a:picLocks noChangeAspect="1" noChangeArrowheads="1"/>
          </p:cNvPicPr>
          <p:nvPr userDrawn="1"/>
        </p:nvPicPr>
        <p:blipFill>
          <a:blip r:embed="rId3" cstate="print"/>
          <a:srcRect/>
          <a:stretch>
            <a:fillRect/>
          </a:stretch>
        </p:blipFill>
        <p:spPr bwMode="auto">
          <a:xfrm>
            <a:off x="285750" y="142875"/>
            <a:ext cx="1000125" cy="928688"/>
          </a:xfrm>
          <a:prstGeom prst="rect">
            <a:avLst/>
          </a:prstGeom>
          <a:noFill/>
          <a:ln w="9525">
            <a:noFill/>
            <a:miter lim="800000"/>
            <a:headEnd/>
            <a:tailEnd/>
          </a:ln>
        </p:spPr>
      </p:pic>
      <p:cxnSp>
        <p:nvCxnSpPr>
          <p:cNvPr id="7" name="Straight Connector 10"/>
          <p:cNvCxnSpPr/>
          <p:nvPr userDrawn="1"/>
        </p:nvCxnSpPr>
        <p:spPr>
          <a:xfrm>
            <a:off x="1357313" y="1071563"/>
            <a:ext cx="735806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71604" y="214290"/>
            <a:ext cx="7158030" cy="857256"/>
          </a:xfrm>
        </p:spPr>
        <p:txBody>
          <a:bodyPr>
            <a:normAutofit/>
          </a:bodyPr>
          <a:lstStyle>
            <a:lvl1pPr algn="l">
              <a:defRPr sz="3200" b="1">
                <a:solidFill>
                  <a:srgbClr val="00B050"/>
                </a:solidFill>
              </a:defRPr>
            </a:lvl1pPr>
          </a:lstStyle>
          <a:p>
            <a:r>
              <a:rPr lang="en-US" dirty="0" smtClean="0"/>
              <a:t>Click to edit Master title style</a:t>
            </a:r>
            <a:endParaRPr lang="bg-BG" dirty="0"/>
          </a:p>
        </p:txBody>
      </p:sp>
      <p:sp>
        <p:nvSpPr>
          <p:cNvPr id="3" name="Content Placeholder 2"/>
          <p:cNvSpPr>
            <a:spLocks noGrp="1"/>
          </p:cNvSpPr>
          <p:nvPr>
            <p:ph idx="1"/>
          </p:nvPr>
        </p:nvSpPr>
        <p:spPr/>
        <p:txBody>
          <a:bodyPr>
            <a:normAutofit/>
          </a:bodyPr>
          <a:lstStyle>
            <a:lvl1pPr>
              <a:buClr>
                <a:srgbClr val="00B050"/>
              </a:buClr>
              <a:buFont typeface="Calibri" pitchFamily="34" charset="0"/>
              <a:buChar char="•"/>
              <a:defRPr sz="2000">
                <a:solidFill>
                  <a:schemeClr val="tx2">
                    <a:lumMod val="75000"/>
                  </a:schemeClr>
                </a:solidFill>
              </a:defRPr>
            </a:lvl1pPr>
            <a:lvl2pPr>
              <a:buClr>
                <a:srgbClr val="00B050"/>
              </a:buClr>
              <a:buFont typeface="Calibri" pitchFamily="34" charset="0"/>
              <a:buChar char="•"/>
              <a:defRPr sz="1800">
                <a:solidFill>
                  <a:schemeClr val="tx2">
                    <a:lumMod val="75000"/>
                  </a:schemeClr>
                </a:solidFill>
              </a:defRPr>
            </a:lvl2pPr>
            <a:lvl3pPr>
              <a:buClr>
                <a:srgbClr val="00B050"/>
              </a:buClr>
              <a:buFont typeface="Calibri" pitchFamily="34" charset="0"/>
              <a:buChar char="•"/>
              <a:defRPr sz="1600">
                <a:solidFill>
                  <a:schemeClr val="tx2">
                    <a:lumMod val="75000"/>
                  </a:schemeClr>
                </a:solidFill>
              </a:defRPr>
            </a:lvl3pPr>
            <a:lvl4pPr>
              <a:buClr>
                <a:srgbClr val="00B050"/>
              </a:buClr>
              <a:buFont typeface="Calibri" pitchFamily="34" charset="0"/>
              <a:buChar char="•"/>
              <a:defRPr sz="1400">
                <a:solidFill>
                  <a:schemeClr val="tx2">
                    <a:lumMod val="75000"/>
                  </a:schemeClr>
                </a:solidFill>
              </a:defRPr>
            </a:lvl4pPr>
            <a:lvl5pPr>
              <a:buClr>
                <a:srgbClr val="00B050"/>
              </a:buClr>
              <a:buFont typeface="Calibri" pitchFamily="34" charset="0"/>
              <a:buChar char="•"/>
              <a:defRPr sz="1400">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sp>
        <p:nvSpPr>
          <p:cNvPr id="8" name="Slide Number Placeholder 5"/>
          <p:cNvSpPr>
            <a:spLocks noGrp="1"/>
          </p:cNvSpPr>
          <p:nvPr>
            <p:ph type="sldNum" sz="quarter" idx="10"/>
          </p:nvPr>
        </p:nvSpPr>
        <p:spPr/>
        <p:txBody>
          <a:bodyPr/>
          <a:lstStyle>
            <a:lvl1pPr>
              <a:defRPr/>
            </a:lvl1pPr>
          </a:lstStyle>
          <a:p>
            <a:pPr>
              <a:defRPr/>
            </a:pPr>
            <a:fld id="{6D360832-31F6-40E8-AC90-F01A02AF2DB5}" type="slidenum">
              <a:rPr lang="bg-BG"/>
              <a:pPr>
                <a:defRPr/>
              </a:pPr>
              <a:t>‹#›</a:t>
            </a:fld>
            <a:endParaRPr lang="bg-BG"/>
          </a:p>
        </p:txBody>
      </p:sp>
      <p:pic>
        <p:nvPicPr>
          <p:cNvPr id="2050" name="Picture 2"/>
          <p:cNvPicPr>
            <a:picLocks noChangeAspect="1" noChangeArrowheads="1"/>
          </p:cNvPicPr>
          <p:nvPr userDrawn="1"/>
        </p:nvPicPr>
        <p:blipFill>
          <a:blip r:embed="rId4" cstate="print"/>
          <a:srcRect/>
          <a:stretch>
            <a:fillRect/>
          </a:stretch>
        </p:blipFill>
        <p:spPr bwMode="auto">
          <a:xfrm>
            <a:off x="0" y="6229355"/>
            <a:ext cx="3371609" cy="628645"/>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9" descr="C:\Users\Valia\Desktop\Didko\arpharm-horizontal-bg.png"/>
          <p:cNvPicPr>
            <a:picLocks noChangeAspect="1" noChangeArrowheads="1"/>
          </p:cNvPicPr>
          <p:nvPr userDrawn="1"/>
        </p:nvPicPr>
        <p:blipFill>
          <a:blip r:embed="rId2" cstate="print"/>
          <a:srcRect/>
          <a:stretch>
            <a:fillRect/>
          </a:stretch>
        </p:blipFill>
        <p:spPr bwMode="auto">
          <a:xfrm>
            <a:off x="285750" y="142875"/>
            <a:ext cx="1000125" cy="928688"/>
          </a:xfrm>
          <a:prstGeom prst="rect">
            <a:avLst/>
          </a:prstGeom>
          <a:noFill/>
          <a:ln w="9525">
            <a:noFill/>
            <a:miter lim="800000"/>
            <a:headEnd/>
            <a:tailEnd/>
          </a:ln>
        </p:spPr>
      </p:pic>
      <p:cxnSp>
        <p:nvCxnSpPr>
          <p:cNvPr id="7" name="Straight Connector 10"/>
          <p:cNvCxnSpPr/>
          <p:nvPr userDrawn="1"/>
        </p:nvCxnSpPr>
        <p:spPr>
          <a:xfrm>
            <a:off x="1357313" y="1071563"/>
            <a:ext cx="735806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71604" y="214290"/>
            <a:ext cx="7158030" cy="857256"/>
          </a:xfrm>
        </p:spPr>
        <p:txBody>
          <a:bodyPr>
            <a:normAutofit/>
          </a:bodyPr>
          <a:lstStyle>
            <a:lvl1pPr algn="l">
              <a:defRPr sz="3200" b="1">
                <a:solidFill>
                  <a:srgbClr val="00B050"/>
                </a:solidFill>
              </a:defRPr>
            </a:lvl1pPr>
          </a:lstStyle>
          <a:p>
            <a:r>
              <a:rPr lang="en-US" dirty="0" smtClean="0"/>
              <a:t>Click to edit Master title style</a:t>
            </a:r>
            <a:endParaRPr lang="bg-BG" dirty="0"/>
          </a:p>
        </p:txBody>
      </p:sp>
      <p:sp>
        <p:nvSpPr>
          <p:cNvPr id="3" name="Content Placeholder 2"/>
          <p:cNvSpPr>
            <a:spLocks noGrp="1"/>
          </p:cNvSpPr>
          <p:nvPr>
            <p:ph idx="1"/>
          </p:nvPr>
        </p:nvSpPr>
        <p:spPr/>
        <p:txBody>
          <a:bodyPr>
            <a:normAutofit/>
          </a:bodyPr>
          <a:lstStyle>
            <a:lvl1pPr>
              <a:buClr>
                <a:srgbClr val="00B050"/>
              </a:buClr>
              <a:buFont typeface="Calibri" pitchFamily="34" charset="0"/>
              <a:buChar char="•"/>
              <a:defRPr sz="2000">
                <a:solidFill>
                  <a:schemeClr val="tx2">
                    <a:lumMod val="75000"/>
                  </a:schemeClr>
                </a:solidFill>
              </a:defRPr>
            </a:lvl1pPr>
            <a:lvl2pPr>
              <a:buClr>
                <a:srgbClr val="00B050"/>
              </a:buClr>
              <a:buFont typeface="Calibri" pitchFamily="34" charset="0"/>
              <a:buChar char="•"/>
              <a:defRPr sz="1800">
                <a:solidFill>
                  <a:schemeClr val="tx2">
                    <a:lumMod val="75000"/>
                  </a:schemeClr>
                </a:solidFill>
              </a:defRPr>
            </a:lvl2pPr>
            <a:lvl3pPr>
              <a:buClr>
                <a:srgbClr val="00B050"/>
              </a:buClr>
              <a:buFont typeface="Calibri" pitchFamily="34" charset="0"/>
              <a:buChar char="•"/>
              <a:defRPr sz="1600">
                <a:solidFill>
                  <a:schemeClr val="tx2">
                    <a:lumMod val="75000"/>
                  </a:schemeClr>
                </a:solidFill>
              </a:defRPr>
            </a:lvl3pPr>
            <a:lvl4pPr>
              <a:buClr>
                <a:srgbClr val="00B050"/>
              </a:buClr>
              <a:buFont typeface="Calibri" pitchFamily="34" charset="0"/>
              <a:buChar char="•"/>
              <a:defRPr sz="1400">
                <a:solidFill>
                  <a:schemeClr val="tx2">
                    <a:lumMod val="75000"/>
                  </a:schemeClr>
                </a:solidFill>
              </a:defRPr>
            </a:lvl4pPr>
            <a:lvl5pPr>
              <a:buClr>
                <a:srgbClr val="00B050"/>
              </a:buClr>
              <a:buFont typeface="Calibri" pitchFamily="34" charset="0"/>
              <a:buChar char="•"/>
              <a:defRPr sz="1400">
                <a:solidFill>
                  <a:schemeClr val="tx2">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sp>
        <p:nvSpPr>
          <p:cNvPr id="8" name="Slide Number Placeholder 5"/>
          <p:cNvSpPr>
            <a:spLocks noGrp="1"/>
          </p:cNvSpPr>
          <p:nvPr>
            <p:ph type="sldNum" sz="quarter" idx="10"/>
          </p:nvPr>
        </p:nvSpPr>
        <p:spPr/>
        <p:txBody>
          <a:bodyPr/>
          <a:lstStyle>
            <a:lvl1pPr>
              <a:defRPr/>
            </a:lvl1pPr>
          </a:lstStyle>
          <a:p>
            <a:pPr>
              <a:defRPr/>
            </a:pPr>
            <a:fld id="{6D360832-31F6-40E8-AC90-F01A02AF2DB5}" type="slidenum">
              <a:rPr lang="bg-BG"/>
              <a:pPr>
                <a:defRPr/>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51B371C-7AE1-4423-A432-5D4B6B7BD553}" type="datetimeFigureOut">
              <a:rPr lang="bg-BG"/>
              <a:pPr>
                <a:defRPr/>
              </a:pPr>
              <a:t>25.11.2013</a:t>
            </a:fld>
            <a:endParaRPr lang="bg-BG"/>
          </a:p>
        </p:txBody>
      </p:sp>
      <p:sp>
        <p:nvSpPr>
          <p:cNvPr id="5" name="Footer Placeholder 4"/>
          <p:cNvSpPr>
            <a:spLocks noGrp="1"/>
          </p:cNvSpPr>
          <p:nvPr>
            <p:ph type="ftr" sz="quarter" idx="11"/>
          </p:nvPr>
        </p:nvSpPr>
        <p:spPr/>
        <p:txBody>
          <a:bodyPr/>
          <a:lstStyle>
            <a:lvl1pPr>
              <a:defRPr/>
            </a:lvl1pPr>
          </a:lstStyle>
          <a:p>
            <a:pPr>
              <a:defRPr/>
            </a:pPr>
            <a:endParaRPr lang="bg-BG"/>
          </a:p>
        </p:txBody>
      </p:sp>
      <p:sp>
        <p:nvSpPr>
          <p:cNvPr id="6" name="Slide Number Placeholder 5"/>
          <p:cNvSpPr>
            <a:spLocks noGrp="1"/>
          </p:cNvSpPr>
          <p:nvPr>
            <p:ph type="sldNum" sz="quarter" idx="12"/>
          </p:nvPr>
        </p:nvSpPr>
        <p:spPr/>
        <p:txBody>
          <a:bodyPr/>
          <a:lstStyle>
            <a:lvl1pPr>
              <a:defRPr/>
            </a:lvl1pPr>
          </a:lstStyle>
          <a:p>
            <a:pPr>
              <a:defRPr/>
            </a:pPr>
            <a:fld id="{BB7BC4CB-6FF3-490B-A418-269EE1EEBD06}" type="slidenum">
              <a:rPr lang="bg-BG"/>
              <a:pPr>
                <a:defRPr/>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3"/>
          <p:cNvSpPr>
            <a:spLocks noGrp="1"/>
          </p:cNvSpPr>
          <p:nvPr>
            <p:ph type="dt" sz="half" idx="10"/>
          </p:nvPr>
        </p:nvSpPr>
        <p:spPr/>
        <p:txBody>
          <a:bodyPr/>
          <a:lstStyle>
            <a:lvl1pPr>
              <a:defRPr/>
            </a:lvl1pPr>
          </a:lstStyle>
          <a:p>
            <a:pPr>
              <a:defRPr/>
            </a:pPr>
            <a:fld id="{31FDB1C1-CFA0-4A0E-89C6-8D8F239D19CC}" type="datetimeFigureOut">
              <a:rPr lang="bg-BG"/>
              <a:pPr>
                <a:defRPr/>
              </a:pPr>
              <a:t>25.11.2013</a:t>
            </a:fld>
            <a:endParaRPr lang="bg-BG"/>
          </a:p>
        </p:txBody>
      </p:sp>
      <p:sp>
        <p:nvSpPr>
          <p:cNvPr id="6" name="Footer Placeholder 4"/>
          <p:cNvSpPr>
            <a:spLocks noGrp="1"/>
          </p:cNvSpPr>
          <p:nvPr>
            <p:ph type="ftr" sz="quarter" idx="11"/>
          </p:nvPr>
        </p:nvSpPr>
        <p:spPr/>
        <p:txBody>
          <a:bodyPr/>
          <a:lstStyle>
            <a:lvl1pPr>
              <a:defRPr/>
            </a:lvl1pPr>
          </a:lstStyle>
          <a:p>
            <a:pPr>
              <a:defRPr/>
            </a:pPr>
            <a:endParaRPr lang="bg-BG"/>
          </a:p>
        </p:txBody>
      </p:sp>
      <p:sp>
        <p:nvSpPr>
          <p:cNvPr id="7" name="Slide Number Placeholder 5"/>
          <p:cNvSpPr>
            <a:spLocks noGrp="1"/>
          </p:cNvSpPr>
          <p:nvPr>
            <p:ph type="sldNum" sz="quarter" idx="12"/>
          </p:nvPr>
        </p:nvSpPr>
        <p:spPr/>
        <p:txBody>
          <a:bodyPr/>
          <a:lstStyle>
            <a:lvl1pPr>
              <a:defRPr/>
            </a:lvl1pPr>
          </a:lstStyle>
          <a:p>
            <a:pPr>
              <a:defRPr/>
            </a:pPr>
            <a:fld id="{11CCDC08-13D9-4978-B1CB-C77AE5A713BB}" type="slidenum">
              <a:rPr lang="bg-BG"/>
              <a:pPr>
                <a:defRPr/>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3"/>
          <p:cNvSpPr>
            <a:spLocks noGrp="1"/>
          </p:cNvSpPr>
          <p:nvPr>
            <p:ph type="dt" sz="half" idx="10"/>
          </p:nvPr>
        </p:nvSpPr>
        <p:spPr/>
        <p:txBody>
          <a:bodyPr/>
          <a:lstStyle>
            <a:lvl1pPr>
              <a:defRPr/>
            </a:lvl1pPr>
          </a:lstStyle>
          <a:p>
            <a:pPr>
              <a:defRPr/>
            </a:pPr>
            <a:fld id="{36120D85-4C76-4386-B474-A485A56DC39E}" type="datetimeFigureOut">
              <a:rPr lang="bg-BG"/>
              <a:pPr>
                <a:defRPr/>
              </a:pPr>
              <a:t>25.11.2013</a:t>
            </a:fld>
            <a:endParaRPr lang="bg-BG"/>
          </a:p>
        </p:txBody>
      </p:sp>
      <p:sp>
        <p:nvSpPr>
          <p:cNvPr id="8" name="Footer Placeholder 4"/>
          <p:cNvSpPr>
            <a:spLocks noGrp="1"/>
          </p:cNvSpPr>
          <p:nvPr>
            <p:ph type="ftr" sz="quarter" idx="11"/>
          </p:nvPr>
        </p:nvSpPr>
        <p:spPr/>
        <p:txBody>
          <a:bodyPr/>
          <a:lstStyle>
            <a:lvl1pPr>
              <a:defRPr/>
            </a:lvl1pPr>
          </a:lstStyle>
          <a:p>
            <a:pPr>
              <a:defRPr/>
            </a:pPr>
            <a:endParaRPr lang="bg-BG"/>
          </a:p>
        </p:txBody>
      </p:sp>
      <p:sp>
        <p:nvSpPr>
          <p:cNvPr id="9" name="Slide Number Placeholder 5"/>
          <p:cNvSpPr>
            <a:spLocks noGrp="1"/>
          </p:cNvSpPr>
          <p:nvPr>
            <p:ph type="sldNum" sz="quarter" idx="12"/>
          </p:nvPr>
        </p:nvSpPr>
        <p:spPr/>
        <p:txBody>
          <a:bodyPr/>
          <a:lstStyle>
            <a:lvl1pPr>
              <a:defRPr/>
            </a:lvl1pPr>
          </a:lstStyle>
          <a:p>
            <a:pPr>
              <a:defRPr/>
            </a:pPr>
            <a:fld id="{A053673E-05C2-455A-86D2-2AB80EA46014}" type="slidenum">
              <a:rPr lang="bg-BG"/>
              <a:pPr>
                <a:defRPr/>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E189AA99-8715-490E-AA4C-F2A03BA8FC29}" type="datetimeFigureOut">
              <a:rPr lang="bg-BG"/>
              <a:pPr>
                <a:defRPr/>
              </a:pPr>
              <a:t>25.11.2013</a:t>
            </a:fld>
            <a:endParaRPr lang="bg-BG"/>
          </a:p>
        </p:txBody>
      </p:sp>
      <p:sp>
        <p:nvSpPr>
          <p:cNvPr id="4" name="Footer Placeholder 4"/>
          <p:cNvSpPr>
            <a:spLocks noGrp="1"/>
          </p:cNvSpPr>
          <p:nvPr>
            <p:ph type="ftr" sz="quarter" idx="11"/>
          </p:nvPr>
        </p:nvSpPr>
        <p:spPr/>
        <p:txBody>
          <a:bodyPr/>
          <a:lstStyle>
            <a:lvl1pPr>
              <a:defRPr/>
            </a:lvl1pPr>
          </a:lstStyle>
          <a:p>
            <a:pPr>
              <a:defRPr/>
            </a:pPr>
            <a:endParaRPr lang="bg-BG"/>
          </a:p>
        </p:txBody>
      </p:sp>
      <p:sp>
        <p:nvSpPr>
          <p:cNvPr id="5" name="Slide Number Placeholder 5"/>
          <p:cNvSpPr>
            <a:spLocks noGrp="1"/>
          </p:cNvSpPr>
          <p:nvPr>
            <p:ph type="sldNum" sz="quarter" idx="12"/>
          </p:nvPr>
        </p:nvSpPr>
        <p:spPr/>
        <p:txBody>
          <a:bodyPr/>
          <a:lstStyle>
            <a:lvl1pPr>
              <a:defRPr/>
            </a:lvl1pPr>
          </a:lstStyle>
          <a:p>
            <a:pPr>
              <a:defRPr/>
            </a:pPr>
            <a:fld id="{4F558A9C-6456-47DC-A06F-C97800FE82E6}" type="slidenum">
              <a:rPr lang="bg-BG"/>
              <a:pPr>
                <a:defRPr/>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95E038-9500-4EE2-8B8C-B91BABB7CBB0}" type="datetimeFigureOut">
              <a:rPr lang="bg-BG"/>
              <a:pPr>
                <a:defRPr/>
              </a:pPr>
              <a:t>25.11.2013</a:t>
            </a:fld>
            <a:endParaRPr lang="bg-BG"/>
          </a:p>
        </p:txBody>
      </p:sp>
      <p:sp>
        <p:nvSpPr>
          <p:cNvPr id="3" name="Footer Placeholder 4"/>
          <p:cNvSpPr>
            <a:spLocks noGrp="1"/>
          </p:cNvSpPr>
          <p:nvPr>
            <p:ph type="ftr" sz="quarter" idx="11"/>
          </p:nvPr>
        </p:nvSpPr>
        <p:spPr/>
        <p:txBody>
          <a:bodyPr/>
          <a:lstStyle>
            <a:lvl1pPr>
              <a:defRPr/>
            </a:lvl1pPr>
          </a:lstStyle>
          <a:p>
            <a:pPr>
              <a:defRPr/>
            </a:pPr>
            <a:endParaRPr lang="bg-BG"/>
          </a:p>
        </p:txBody>
      </p:sp>
      <p:sp>
        <p:nvSpPr>
          <p:cNvPr id="4" name="Slide Number Placeholder 5"/>
          <p:cNvSpPr>
            <a:spLocks noGrp="1"/>
          </p:cNvSpPr>
          <p:nvPr>
            <p:ph type="sldNum" sz="quarter" idx="12"/>
          </p:nvPr>
        </p:nvSpPr>
        <p:spPr/>
        <p:txBody>
          <a:bodyPr/>
          <a:lstStyle>
            <a:lvl1pPr>
              <a:defRPr/>
            </a:lvl1pPr>
          </a:lstStyle>
          <a:p>
            <a:pPr>
              <a:defRPr/>
            </a:pPr>
            <a:fld id="{B842C765-30E2-4470-8A6D-7D2B5C701D22}" type="slidenum">
              <a:rPr lang="bg-BG"/>
              <a:pPr>
                <a:defRPr/>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298ED6-5D4C-4B38-81AC-77B57DDA6096}" type="datetimeFigureOut">
              <a:rPr lang="bg-BG"/>
              <a:pPr>
                <a:defRPr/>
              </a:pPr>
              <a:t>25.11.2013</a:t>
            </a:fld>
            <a:endParaRPr lang="bg-BG"/>
          </a:p>
        </p:txBody>
      </p:sp>
      <p:sp>
        <p:nvSpPr>
          <p:cNvPr id="6" name="Footer Placeholder 4"/>
          <p:cNvSpPr>
            <a:spLocks noGrp="1"/>
          </p:cNvSpPr>
          <p:nvPr>
            <p:ph type="ftr" sz="quarter" idx="11"/>
          </p:nvPr>
        </p:nvSpPr>
        <p:spPr/>
        <p:txBody>
          <a:bodyPr/>
          <a:lstStyle>
            <a:lvl1pPr>
              <a:defRPr/>
            </a:lvl1pPr>
          </a:lstStyle>
          <a:p>
            <a:pPr>
              <a:defRPr/>
            </a:pPr>
            <a:endParaRPr lang="bg-BG"/>
          </a:p>
        </p:txBody>
      </p:sp>
      <p:sp>
        <p:nvSpPr>
          <p:cNvPr id="7" name="Slide Number Placeholder 5"/>
          <p:cNvSpPr>
            <a:spLocks noGrp="1"/>
          </p:cNvSpPr>
          <p:nvPr>
            <p:ph type="sldNum" sz="quarter" idx="12"/>
          </p:nvPr>
        </p:nvSpPr>
        <p:spPr/>
        <p:txBody>
          <a:bodyPr/>
          <a:lstStyle>
            <a:lvl1pPr>
              <a:defRPr/>
            </a:lvl1pPr>
          </a:lstStyle>
          <a:p>
            <a:pPr>
              <a:defRPr/>
            </a:pPr>
            <a:fld id="{35BB4ED8-3583-430F-AB0B-865D55B5FCCA}" type="slidenum">
              <a:rPr lang="bg-BG"/>
              <a:pPr>
                <a:defRPr/>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bg-BG"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0DAE005-0C81-4F97-8143-B51D78FD5E0D}" type="datetimeFigureOut">
              <a:rPr lang="bg-BG"/>
              <a:pPr>
                <a:defRPr/>
              </a:pPr>
              <a:t>25.11.2013</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EE635FE-A841-4A39-BDE3-88D299A944D7}" type="slidenum">
              <a:rPr lang="bg-BG"/>
              <a:pPr>
                <a:defRPr/>
              </a:pPr>
              <a:t>‹#›</a:t>
            </a:fld>
            <a:endParaRPr lang="bg-BG"/>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3.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2.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hyperlink" Target="http://www.google.co.uk/imgres?imgurl=http://www.danaise.com/images/laparoscopy.gif&amp;imgrefurl=http://www.danaise.com/laparoscopic_surgery_7-5.htm&amp;h=141&amp;w=144&amp;sz=607&amp;tbnid=PYZkAzsBQpMJ:&amp;tbnh=141&amp;tbnw=144&amp;prev=/images?q=laparoscopy+picture&amp;sa=X&amp;oi=image_result&amp;resnum=1&amp;ct=image&amp;cd=1" TargetMode="Externa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hyperlink" Target="http://www.google.bg/imgres?imgurl=http://www.merckbranding.com/download/Be_Well/MSD/msd_be_well_green_gray.png&amp;imgrefurl=http://www.merckbranding.com/msd/msd_tagline.html&amp;usg=__KXwdgGgjFqv5S7aPIvzSR5QXIVI=&amp;h=300&amp;w=600&amp;sz=21&amp;hl=bg&amp;start=4&amp;zoom=1&amp;um=1&amp;itbs=1&amp;tbnid=Y8y-7tcHPwY0IM:&amp;tbnh=68&amp;tbnw=135&amp;prev=/images?q=msd+be+well&amp;um=1&amp;hl=bg&amp;sa=N&amp;tbs=isch:1" TargetMode="External"/><Relationship Id="rId26" Type="http://schemas.openxmlformats.org/officeDocument/2006/relationships/image" Target="../media/image27.jpeg"/><Relationship Id="rId3" Type="http://schemas.openxmlformats.org/officeDocument/2006/relationships/image" Target="../media/image6.jpeg"/><Relationship Id="rId21" Type="http://schemas.openxmlformats.org/officeDocument/2006/relationships/image" Target="../media/image23.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5" Type="http://schemas.openxmlformats.org/officeDocument/2006/relationships/image" Target="cid:image002.jpg@01CEE60F.8D1E6380" TargetMode="External"/><Relationship Id="rId2" Type="http://schemas.openxmlformats.org/officeDocument/2006/relationships/image" Target="../media/image5.jpeg"/><Relationship Id="rId16" Type="http://schemas.openxmlformats.org/officeDocument/2006/relationships/image" Target="../media/image19.jpeg"/><Relationship Id="rId20" Type="http://schemas.openxmlformats.org/officeDocument/2006/relationships/image" Target="../media/image22.jpe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24" Type="http://schemas.openxmlformats.org/officeDocument/2006/relationships/image" Target="../media/image26.jpeg"/><Relationship Id="rId5" Type="http://schemas.openxmlformats.org/officeDocument/2006/relationships/image" Target="../media/image8.jpeg"/><Relationship Id="rId15" Type="http://schemas.openxmlformats.org/officeDocument/2006/relationships/image" Target="../media/image18.jpeg"/><Relationship Id="rId23" Type="http://schemas.openxmlformats.org/officeDocument/2006/relationships/image" Target="../media/image25.jpeg"/><Relationship Id="rId28" Type="http://schemas.openxmlformats.org/officeDocument/2006/relationships/image" Target="../media/image29.jpeg"/><Relationship Id="rId10" Type="http://schemas.openxmlformats.org/officeDocument/2006/relationships/image" Target="../media/image13.jpeg"/><Relationship Id="rId19" Type="http://schemas.openxmlformats.org/officeDocument/2006/relationships/image" Target="../media/image21.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image" Target="../media/image24.png"/><Relationship Id="rId27" Type="http://schemas.openxmlformats.org/officeDocument/2006/relationships/image" Target="../media/image28.png"/></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авоъгълник 3"/>
          <p:cNvSpPr/>
          <p:nvPr/>
        </p:nvSpPr>
        <p:spPr>
          <a:xfrm>
            <a:off x="0" y="3500438"/>
            <a:ext cx="9144000" cy="2862322"/>
          </a:xfrm>
          <a:prstGeom prst="rect">
            <a:avLst/>
          </a:prstGeom>
          <a:solidFill>
            <a:schemeClr val="bg1">
              <a:alpha val="32000"/>
            </a:schemeClr>
          </a:solidFill>
        </p:spPr>
        <p:txBody>
          <a:bodyPr>
            <a:spAutoFit/>
          </a:bodyPr>
          <a:lstStyle/>
          <a:p>
            <a:pPr algn="ctr">
              <a:lnSpc>
                <a:spcPct val="150000"/>
              </a:lnSpc>
              <a:defRPr/>
            </a:pPr>
            <a:r>
              <a:rPr lang="bg-BG" sz="2400" dirty="0" smtClean="0">
                <a:solidFill>
                  <a:schemeClr val="tx2">
                    <a:lumMod val="75000"/>
                  </a:schemeClr>
                </a:solidFill>
                <a:latin typeface="+mn-lt"/>
              </a:rPr>
              <a:t>ФАРМАЦЕВТИЧНА </a:t>
            </a:r>
            <a:r>
              <a:rPr lang="bg-BG" sz="2400" dirty="0">
                <a:solidFill>
                  <a:schemeClr val="tx2">
                    <a:lumMod val="75000"/>
                  </a:schemeClr>
                </a:solidFill>
                <a:latin typeface="+mn-lt"/>
              </a:rPr>
              <a:t>ИНДУСТРИЯ И </a:t>
            </a:r>
            <a:r>
              <a:rPr lang="bg-BG" sz="2400" dirty="0" smtClean="0">
                <a:solidFill>
                  <a:schemeClr val="tx2">
                    <a:lumMod val="75000"/>
                  </a:schemeClr>
                </a:solidFill>
                <a:latin typeface="+mn-lt"/>
              </a:rPr>
              <a:t>ПРЕДИЗВИКАТЕЛСТВОТО </a:t>
            </a:r>
          </a:p>
          <a:p>
            <a:pPr algn="ctr">
              <a:lnSpc>
                <a:spcPct val="150000"/>
              </a:lnSpc>
              <a:defRPr/>
            </a:pPr>
            <a:r>
              <a:rPr lang="bg-BG" sz="2400" dirty="0" smtClean="0">
                <a:solidFill>
                  <a:schemeClr val="tx2">
                    <a:lumMod val="75000"/>
                  </a:schemeClr>
                </a:solidFill>
                <a:latin typeface="+mn-lt"/>
              </a:rPr>
              <a:t>“ОЦЕНКА НА ЗДРАВНИТЕ ТЕХНОЛОГИИ”</a:t>
            </a:r>
          </a:p>
          <a:p>
            <a:pPr algn="ctr">
              <a:lnSpc>
                <a:spcPct val="150000"/>
              </a:lnSpc>
              <a:defRPr/>
            </a:pPr>
            <a:r>
              <a:rPr lang="bg-BG" i="1" dirty="0" smtClean="0">
                <a:solidFill>
                  <a:schemeClr val="tx2">
                    <a:lumMod val="75000"/>
                  </a:schemeClr>
                </a:solidFill>
                <a:latin typeface="+mn-lt"/>
              </a:rPr>
              <a:t>Деян Денев, </a:t>
            </a:r>
            <a:r>
              <a:rPr lang="en-US" i="1" dirty="0" smtClean="0">
                <a:solidFill>
                  <a:schemeClr val="tx2">
                    <a:lumMod val="75000"/>
                  </a:schemeClr>
                </a:solidFill>
                <a:latin typeface="+mn-lt"/>
              </a:rPr>
              <a:t>ARPharM</a:t>
            </a:r>
          </a:p>
          <a:p>
            <a:pPr algn="ctr">
              <a:lnSpc>
                <a:spcPct val="150000"/>
              </a:lnSpc>
              <a:defRPr/>
            </a:pPr>
            <a:r>
              <a:rPr lang="bg-BG" dirty="0" smtClean="0">
                <a:solidFill>
                  <a:schemeClr val="tx2">
                    <a:lumMod val="75000"/>
                  </a:schemeClr>
                </a:solidFill>
                <a:latin typeface="+mn-lt"/>
              </a:rPr>
              <a:t>“Оценка на здравните технологии </a:t>
            </a:r>
            <a:r>
              <a:rPr lang="en-US" dirty="0" smtClean="0">
                <a:solidFill>
                  <a:schemeClr val="tx2">
                    <a:lumMod val="75000"/>
                  </a:schemeClr>
                </a:solidFill>
                <a:latin typeface="+mn-lt"/>
              </a:rPr>
              <a:t>– 3-</a:t>
            </a:r>
            <a:r>
              <a:rPr lang="bg-BG" dirty="0" smtClean="0">
                <a:solidFill>
                  <a:schemeClr val="tx2">
                    <a:lumMod val="75000"/>
                  </a:schemeClr>
                </a:solidFill>
                <a:latin typeface="+mn-lt"/>
              </a:rPr>
              <a:t>ти модул” – </a:t>
            </a:r>
          </a:p>
          <a:p>
            <a:pPr algn="ctr">
              <a:lnSpc>
                <a:spcPct val="150000"/>
              </a:lnSpc>
              <a:defRPr/>
            </a:pPr>
            <a:r>
              <a:rPr lang="bg-BG" dirty="0" smtClean="0">
                <a:solidFill>
                  <a:schemeClr val="tx2">
                    <a:lumMod val="75000"/>
                  </a:schemeClr>
                </a:solidFill>
                <a:latin typeface="+mn-lt"/>
              </a:rPr>
              <a:t>Комисия по здравеопазване, 2</a:t>
            </a:r>
            <a:r>
              <a:rPr lang="en-US" dirty="0" smtClean="0">
                <a:solidFill>
                  <a:schemeClr val="tx2">
                    <a:lumMod val="75000"/>
                  </a:schemeClr>
                </a:solidFill>
                <a:latin typeface="+mn-lt"/>
              </a:rPr>
              <a:t>8</a:t>
            </a:r>
            <a:r>
              <a:rPr lang="bg-BG" dirty="0" smtClean="0">
                <a:solidFill>
                  <a:schemeClr val="tx2">
                    <a:lumMod val="75000"/>
                  </a:schemeClr>
                </a:solidFill>
                <a:latin typeface="+mn-lt"/>
              </a:rPr>
              <a:t>.1</a:t>
            </a:r>
            <a:r>
              <a:rPr lang="en-US" dirty="0" smtClean="0">
                <a:solidFill>
                  <a:schemeClr val="tx2">
                    <a:lumMod val="75000"/>
                  </a:schemeClr>
                </a:solidFill>
                <a:latin typeface="+mn-lt"/>
              </a:rPr>
              <a:t>1</a:t>
            </a:r>
            <a:r>
              <a:rPr lang="bg-BG" dirty="0" smtClean="0">
                <a:solidFill>
                  <a:schemeClr val="tx2">
                    <a:lumMod val="75000"/>
                  </a:schemeClr>
                </a:solidFill>
                <a:latin typeface="+mn-lt"/>
              </a:rPr>
              <a:t>.201</a:t>
            </a:r>
            <a:r>
              <a:rPr lang="en-US" dirty="0" smtClean="0">
                <a:solidFill>
                  <a:schemeClr val="tx2">
                    <a:lumMod val="75000"/>
                  </a:schemeClr>
                </a:solidFill>
                <a:latin typeface="+mn-lt"/>
              </a:rPr>
              <a:t>3</a:t>
            </a:r>
            <a:r>
              <a:rPr lang="bg-BG" dirty="0" smtClean="0">
                <a:solidFill>
                  <a:schemeClr val="tx2">
                    <a:lumMod val="75000"/>
                  </a:schemeClr>
                </a:solidFill>
                <a:latin typeface="+mn-lt"/>
              </a:rPr>
              <a:t> г.</a:t>
            </a:r>
            <a:endParaRPr lang="en-US" dirty="0" smtClean="0">
              <a:solidFill>
                <a:schemeClr val="tx2">
                  <a:lumMod val="75000"/>
                </a:schemeClr>
              </a:solidFill>
              <a:latin typeface="+mn-lt"/>
            </a:endParaRPr>
          </a:p>
          <a:p>
            <a:pPr algn="ctr">
              <a:lnSpc>
                <a:spcPct val="150000"/>
              </a:lnSpc>
              <a:defRPr/>
            </a:pPr>
            <a:endParaRPr lang="en-GB" dirty="0">
              <a:solidFill>
                <a:schemeClr val="tx2">
                  <a:lumMod val="75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71625" y="214313"/>
            <a:ext cx="7158038" cy="857250"/>
          </a:xfrm>
        </p:spPr>
        <p:txBody>
          <a:bodyPr>
            <a:normAutofit/>
          </a:bodyPr>
          <a:lstStyle/>
          <a:p>
            <a:r>
              <a:rPr lang="bg-BG" dirty="0" smtClean="0"/>
              <a:t>Здравеопазване и публични финанси</a:t>
            </a:r>
          </a:p>
        </p:txBody>
      </p:sp>
      <p:sp>
        <p:nvSpPr>
          <p:cNvPr id="3" name="Content Placeholder 2"/>
          <p:cNvSpPr>
            <a:spLocks noGrp="1"/>
          </p:cNvSpPr>
          <p:nvPr>
            <p:ph idx="1"/>
          </p:nvPr>
        </p:nvSpPr>
        <p:spPr/>
        <p:txBody>
          <a:bodyPr>
            <a:normAutofit/>
          </a:bodyPr>
          <a:lstStyle/>
          <a:p>
            <a:r>
              <a:rPr lang="bg-BG" sz="2400" dirty="0" smtClean="0">
                <a:solidFill>
                  <a:srgbClr val="17375E"/>
                </a:solidFill>
              </a:rPr>
              <a:t>В България </a:t>
            </a:r>
            <a:r>
              <a:rPr lang="bg-BG" sz="2400" b="1" dirty="0" smtClean="0">
                <a:solidFill>
                  <a:srgbClr val="17375E"/>
                </a:solidFill>
              </a:rPr>
              <a:t>10 % от консолидирания държавен бюджет </a:t>
            </a:r>
            <a:r>
              <a:rPr lang="bg-BG" sz="2400" dirty="0" smtClean="0">
                <a:solidFill>
                  <a:srgbClr val="17375E"/>
                </a:solidFill>
              </a:rPr>
              <a:t>се отделят за здравеопазване</a:t>
            </a:r>
          </a:p>
          <a:p>
            <a:r>
              <a:rPr lang="bg-BG" sz="2400" dirty="0" smtClean="0">
                <a:solidFill>
                  <a:srgbClr val="17375E"/>
                </a:solidFill>
              </a:rPr>
              <a:t>В ЕС този процент е </a:t>
            </a:r>
            <a:r>
              <a:rPr lang="bg-BG" sz="2400" b="1" dirty="0" smtClean="0">
                <a:solidFill>
                  <a:srgbClr val="17375E"/>
                </a:solidFill>
              </a:rPr>
              <a:t>15% средно</a:t>
            </a:r>
            <a:endParaRPr lang="bg-BG" sz="2400" dirty="0" smtClean="0">
              <a:solidFill>
                <a:srgbClr val="17375E"/>
              </a:solidFill>
            </a:endParaRPr>
          </a:p>
          <a:p>
            <a:r>
              <a:rPr lang="bg-BG" sz="2400" dirty="0" smtClean="0">
                <a:solidFill>
                  <a:srgbClr val="17375E"/>
                </a:solidFill>
              </a:rPr>
              <a:t>Българското здравеопазване е ощетено с 5% от общите държавни разходи, или  </a:t>
            </a:r>
            <a:r>
              <a:rPr lang="bg-BG" sz="2400" b="1" dirty="0" smtClean="0">
                <a:solidFill>
                  <a:srgbClr val="17375E"/>
                </a:solidFill>
              </a:rPr>
              <a:t>с 1.5 милиарда лева</a:t>
            </a:r>
            <a:r>
              <a:rPr lang="bg-BG" sz="2400" dirty="0" smtClean="0">
                <a:solidFill>
                  <a:srgbClr val="17375E"/>
                </a:solidFill>
              </a:rPr>
              <a:t>:</a:t>
            </a:r>
          </a:p>
          <a:p>
            <a:pPr lvl="1">
              <a:buFont typeface="Wingdings" pitchFamily="2" charset="2"/>
              <a:buChar char="ü"/>
            </a:pPr>
            <a:r>
              <a:rPr lang="bg-BG" sz="2200" dirty="0" smtClean="0">
                <a:solidFill>
                  <a:srgbClr val="17375E"/>
                </a:solidFill>
              </a:rPr>
              <a:t>600 милиона лева по-малко поради нереално осигуряване от държавата на 9 категории лица</a:t>
            </a:r>
          </a:p>
          <a:p>
            <a:pPr lvl="1">
              <a:buFont typeface="Wingdings" pitchFamily="2" charset="2"/>
              <a:buChar char="ü"/>
            </a:pPr>
            <a:r>
              <a:rPr lang="bg-BG" sz="2200" dirty="0" smtClean="0">
                <a:solidFill>
                  <a:srgbClr val="17375E"/>
                </a:solidFill>
              </a:rPr>
              <a:t>400 милиона лева поради наличието на 1 милион неосигурени лица, живеещи в България</a:t>
            </a:r>
          </a:p>
          <a:p>
            <a:pPr lvl="1">
              <a:buFont typeface="Wingdings" pitchFamily="2" charset="2"/>
              <a:buChar char="ü"/>
            </a:pPr>
            <a:r>
              <a:rPr lang="bg-BG" sz="2200" dirty="0" smtClean="0">
                <a:solidFill>
                  <a:srgbClr val="17375E"/>
                </a:solidFill>
              </a:rPr>
              <a:t>Най-ниската здравноисигурителна вноска в ЕС</a:t>
            </a:r>
          </a:p>
          <a:p>
            <a:pPr>
              <a:buNone/>
            </a:pPr>
            <a:endParaRPr lang="ru-RU" sz="1800" dirty="0" smtClean="0">
              <a:solidFill>
                <a:srgbClr val="17375E"/>
              </a:solidFill>
            </a:endParaRPr>
          </a:p>
          <a:p>
            <a:endParaRPr lang="bg-BG" sz="1800" dirty="0" smtClean="0">
              <a:solidFill>
                <a:srgbClr val="17375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0" y="1412776"/>
          <a:ext cx="8100392" cy="4824536"/>
        </p:xfrm>
        <a:graphic>
          <a:graphicData uri="http://schemas.openxmlformats.org/drawingml/2006/chart">
            <c:chart xmlns:c="http://schemas.openxmlformats.org/drawingml/2006/chart" xmlns:r="http://schemas.openxmlformats.org/officeDocument/2006/relationships" r:id="rId2"/>
          </a:graphicData>
        </a:graphic>
      </p:graphicFrame>
      <p:sp>
        <p:nvSpPr>
          <p:cNvPr id="20483" name="Title 1"/>
          <p:cNvSpPr>
            <a:spLocks noGrp="1"/>
          </p:cNvSpPr>
          <p:nvPr>
            <p:ph type="title"/>
          </p:nvPr>
        </p:nvSpPr>
        <p:spPr>
          <a:xfrm>
            <a:off x="1331640" y="188640"/>
            <a:ext cx="9144000" cy="857250"/>
          </a:xfrm>
        </p:spPr>
        <p:txBody>
          <a:bodyPr>
            <a:normAutofit/>
          </a:bodyPr>
          <a:lstStyle/>
          <a:p>
            <a:r>
              <a:rPr lang="bg-BG" sz="2900" dirty="0" smtClean="0"/>
              <a:t>Здравен резултат – живеем </a:t>
            </a:r>
            <a:r>
              <a:rPr lang="en-US" sz="2900" dirty="0" smtClean="0"/>
              <a:t>8</a:t>
            </a:r>
            <a:r>
              <a:rPr lang="bg-BG" sz="2900" dirty="0" smtClean="0"/>
              <a:t> години по-малко </a:t>
            </a:r>
          </a:p>
        </p:txBody>
      </p:sp>
      <p:sp>
        <p:nvSpPr>
          <p:cNvPr id="13316" name="Rectangle 2"/>
          <p:cNvSpPr>
            <a:spLocks noChangeArrowheads="1"/>
          </p:cNvSpPr>
          <p:nvPr/>
        </p:nvSpPr>
        <p:spPr bwMode="auto">
          <a:xfrm>
            <a:off x="0" y="6093296"/>
            <a:ext cx="9144000" cy="214313"/>
          </a:xfrm>
          <a:prstGeom prst="rect">
            <a:avLst/>
          </a:prstGeom>
          <a:noFill/>
          <a:ln w="9525">
            <a:noFill/>
            <a:miter lim="800000"/>
            <a:headEnd/>
            <a:tailEnd/>
          </a:ln>
        </p:spPr>
        <p:txBody>
          <a:bodyPr anchor="ctr">
            <a:spAutoFit/>
          </a:bodyPr>
          <a:lstStyle/>
          <a:p>
            <a:pPr algn="just">
              <a:defRPr/>
            </a:pPr>
            <a:r>
              <a:rPr lang="bg-BG" sz="800" dirty="0">
                <a:solidFill>
                  <a:schemeClr val="tx2">
                    <a:lumMod val="75000"/>
                  </a:schemeClr>
                </a:solidFill>
                <a:latin typeface="+mj-lt"/>
              </a:rPr>
              <a:t>ИЗТОЧНИК: Световната здравна организация (СЗО): База данни за продължителността на живота; Световната банка: База данни за продължителността на живота при раждане (2013 г.)</a:t>
            </a:r>
          </a:p>
        </p:txBody>
      </p:sp>
      <p:sp>
        <p:nvSpPr>
          <p:cNvPr id="9" name="Rounded Rectangle 8"/>
          <p:cNvSpPr/>
          <p:nvPr/>
        </p:nvSpPr>
        <p:spPr>
          <a:xfrm>
            <a:off x="107504" y="5445224"/>
            <a:ext cx="3024187" cy="1444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34"/>
          <p:cNvGrpSpPr>
            <a:grpSpLocks/>
          </p:cNvGrpSpPr>
          <p:nvPr/>
        </p:nvGrpSpPr>
        <p:grpSpPr bwMode="auto">
          <a:xfrm>
            <a:off x="3131691" y="1844675"/>
            <a:ext cx="5505897" cy="3960813"/>
            <a:chOff x="3131978" y="1844824"/>
            <a:chExt cx="5504838" cy="3960440"/>
          </a:xfrm>
        </p:grpSpPr>
        <p:cxnSp>
          <p:nvCxnSpPr>
            <p:cNvPr id="16" name="Straight Arrow Connector 15"/>
            <p:cNvCxnSpPr/>
            <p:nvPr/>
          </p:nvCxnSpPr>
          <p:spPr>
            <a:xfrm flipH="1">
              <a:off x="7884486" y="1844824"/>
              <a:ext cx="287282" cy="0"/>
            </a:xfrm>
            <a:prstGeom prst="straightConnector1">
              <a:avLst/>
            </a:prstGeom>
            <a:ln w="190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171767" y="1844824"/>
              <a:ext cx="73011" cy="39604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3"/>
            </p:cNvCxnSpPr>
            <p:nvPr/>
          </p:nvCxnSpPr>
          <p:spPr>
            <a:xfrm>
              <a:off x="3131978" y="5518052"/>
              <a:ext cx="50409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493" name="Текстово поле 5"/>
            <p:cNvSpPr txBox="1">
              <a:spLocks noChangeArrowheads="1"/>
            </p:cNvSpPr>
            <p:nvPr/>
          </p:nvSpPr>
          <p:spPr bwMode="auto">
            <a:xfrm>
              <a:off x="7740352" y="3625860"/>
              <a:ext cx="896464" cy="523220"/>
            </a:xfrm>
            <a:prstGeom prst="rect">
              <a:avLst/>
            </a:prstGeom>
            <a:solidFill>
              <a:schemeClr val="bg1"/>
            </a:solidFill>
            <a:ln w="19050">
              <a:solidFill>
                <a:schemeClr val="tx1"/>
              </a:solidFill>
              <a:miter lim="800000"/>
              <a:headEnd/>
              <a:tailEnd/>
            </a:ln>
          </p:spPr>
          <p:txBody>
            <a:bodyPr wrap="none">
              <a:spAutoFit/>
            </a:bodyPr>
            <a:lstStyle/>
            <a:p>
              <a:pPr algn="ctr"/>
              <a:r>
                <a:rPr lang="bg-BG" sz="1400">
                  <a:solidFill>
                    <a:srgbClr val="FF0000"/>
                  </a:solidFill>
                </a:rPr>
                <a:t>8 години</a:t>
              </a:r>
              <a:endParaRPr lang="en-US" sz="1400">
                <a:solidFill>
                  <a:srgbClr val="FF0000"/>
                </a:solidFill>
              </a:endParaRPr>
            </a:p>
            <a:p>
              <a:pPr algn="ctr"/>
              <a:r>
                <a:rPr lang="en-US" sz="1400">
                  <a:solidFill>
                    <a:srgbClr val="FF0000"/>
                  </a:solidFill>
                </a:rPr>
                <a:t>11%</a:t>
              </a:r>
              <a:endParaRPr lang="bg-BG" sz="1400">
                <a:solidFill>
                  <a:srgbClr val="FF0000"/>
                </a:solidFill>
              </a:endParaRPr>
            </a:p>
          </p:txBody>
        </p:sp>
      </p:grpSp>
      <p:grpSp>
        <p:nvGrpSpPr>
          <p:cNvPr id="3" name="Group 30"/>
          <p:cNvGrpSpPr>
            <a:grpSpLocks/>
          </p:cNvGrpSpPr>
          <p:nvPr/>
        </p:nvGrpSpPr>
        <p:grpSpPr bwMode="auto">
          <a:xfrm>
            <a:off x="107950" y="1125538"/>
            <a:ext cx="7200900" cy="419100"/>
            <a:chOff x="179512" y="1196752"/>
            <a:chExt cx="7200800" cy="419100"/>
          </a:xfrm>
        </p:grpSpPr>
        <p:pic>
          <p:nvPicPr>
            <p:cNvPr id="20488" name="Picture 4"/>
            <p:cNvPicPr>
              <a:picLocks noChangeAspect="1" noChangeArrowheads="1"/>
            </p:cNvPicPr>
            <p:nvPr/>
          </p:nvPicPr>
          <p:blipFill>
            <a:blip r:embed="rId3" cstate="print"/>
            <a:srcRect/>
            <a:stretch>
              <a:fillRect/>
            </a:stretch>
          </p:blipFill>
          <p:spPr bwMode="auto">
            <a:xfrm>
              <a:off x="179512" y="1196752"/>
              <a:ext cx="371475" cy="419100"/>
            </a:xfrm>
            <a:prstGeom prst="rect">
              <a:avLst/>
            </a:prstGeom>
            <a:noFill/>
            <a:ln w="9525">
              <a:noFill/>
              <a:miter lim="800000"/>
              <a:headEnd/>
              <a:tailEnd/>
            </a:ln>
          </p:spPr>
        </p:pic>
        <p:sp>
          <p:nvSpPr>
            <p:cNvPr id="30" name="TextBox 29"/>
            <p:cNvSpPr txBox="1"/>
            <p:nvPr/>
          </p:nvSpPr>
          <p:spPr>
            <a:xfrm>
              <a:off x="624006" y="1196752"/>
              <a:ext cx="6756306" cy="400050"/>
            </a:xfrm>
            <a:prstGeom prst="rect">
              <a:avLst/>
            </a:prstGeom>
            <a:noFill/>
          </p:spPr>
          <p:txBody>
            <a:bodyPr wrap="none">
              <a:spAutoFit/>
            </a:bodyPr>
            <a:lstStyle/>
            <a:p>
              <a:pPr>
                <a:defRPr/>
              </a:pPr>
              <a:r>
                <a:rPr lang="bg-BG" sz="2000" b="1" dirty="0">
                  <a:solidFill>
                    <a:srgbClr val="11899A"/>
                  </a:solidFill>
                  <a:latin typeface="+mj-lt"/>
                </a:rPr>
                <a:t>Средна продължителност на живота през 2011г. (в години)</a:t>
              </a:r>
              <a:endParaRPr lang="en-US" sz="2000" b="1" dirty="0">
                <a:solidFill>
                  <a:srgbClr val="11899A"/>
                </a:solidFill>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71625" y="214313"/>
            <a:ext cx="7158038" cy="857250"/>
          </a:xfrm>
        </p:spPr>
        <p:txBody>
          <a:bodyPr>
            <a:normAutofit fontScale="90000"/>
          </a:bodyPr>
          <a:lstStyle/>
          <a:p>
            <a:r>
              <a:rPr lang="bg-BG" dirty="0" smtClean="0"/>
              <a:t>В България и Източна Европа разходите за здравеопазване ще растат</a:t>
            </a:r>
          </a:p>
        </p:txBody>
      </p:sp>
      <p:graphicFrame>
        <p:nvGraphicFramePr>
          <p:cNvPr id="7" name="Диаграма 6"/>
          <p:cNvGraphicFramePr/>
          <p:nvPr/>
        </p:nvGraphicFramePr>
        <p:xfrm>
          <a:off x="251520" y="1268760"/>
          <a:ext cx="60960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8130" name="Picture 2" descr="C:\Documents and Settings\Denev\Desktop\death.jpg"/>
          <p:cNvPicPr>
            <a:picLocks noChangeAspect="1" noChangeArrowheads="1"/>
          </p:cNvPicPr>
          <p:nvPr/>
        </p:nvPicPr>
        <p:blipFill>
          <a:blip r:embed="rId7" cstate="print"/>
          <a:srcRect/>
          <a:stretch>
            <a:fillRect/>
          </a:stretch>
        </p:blipFill>
        <p:spPr bwMode="auto">
          <a:xfrm>
            <a:off x="6588224" y="1988840"/>
            <a:ext cx="2243416" cy="3096344"/>
          </a:xfrm>
          <a:prstGeom prst="rect">
            <a:avLst/>
          </a:prstGeom>
          <a:noFill/>
        </p:spPr>
      </p:pic>
      <p:sp>
        <p:nvSpPr>
          <p:cNvPr id="9" name="Текстово поле 8"/>
          <p:cNvSpPr txBox="1"/>
          <p:nvPr/>
        </p:nvSpPr>
        <p:spPr>
          <a:xfrm>
            <a:off x="3707904" y="4149080"/>
            <a:ext cx="3259867" cy="646331"/>
          </a:xfrm>
          <a:prstGeom prst="rect">
            <a:avLst/>
          </a:prstGeom>
          <a:noFill/>
        </p:spPr>
        <p:txBody>
          <a:bodyPr wrap="none" rtlCol="0">
            <a:spAutoFit/>
          </a:bodyPr>
          <a:lstStyle/>
          <a:p>
            <a:r>
              <a:rPr lang="bg-BG" dirty="0" smtClean="0">
                <a:solidFill>
                  <a:srgbClr val="17375E"/>
                </a:solidFill>
              </a:rPr>
              <a:t>Освен ако броя хора на 60+ </a:t>
            </a:r>
          </a:p>
          <a:p>
            <a:r>
              <a:rPr lang="bg-BG" dirty="0" smtClean="0">
                <a:solidFill>
                  <a:srgbClr val="17375E"/>
                </a:solidFill>
              </a:rPr>
              <a:t>не започне да намалява</a:t>
            </a:r>
            <a:endParaRPr lang="bg-BG" dirty="0">
              <a:solidFill>
                <a:srgbClr val="17375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48130"/>
                                        </p:tgtEl>
                                        <p:attrNameLst>
                                          <p:attrName>style.visibility</p:attrName>
                                        </p:attrNameLst>
                                      </p:cBhvr>
                                      <p:to>
                                        <p:strVal val="visible"/>
                                      </p:to>
                                    </p:set>
                                    <p:animEffect transition="in" filter="blinds(horizontal)">
                                      <p:cBhvr>
                                        <p:cTn id="10"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838200"/>
          <a:ext cx="9144000" cy="6019800"/>
        </p:xfrm>
        <a:graphic>
          <a:graphicData uri="http://schemas.openxmlformats.org/presentationml/2006/ole">
            <p:oleObj spid="_x0000_s49154" name="Photo Editor Photo" r:id="rId3" imgW="7078063" imgH="6238095" progId="">
              <p:embed/>
            </p:oleObj>
          </a:graphicData>
        </a:graphic>
      </p:graphicFrame>
      <p:sp>
        <p:nvSpPr>
          <p:cNvPr id="5" name="Tytuł 1"/>
          <p:cNvSpPr txBox="1">
            <a:spLocks/>
          </p:cNvSpPr>
          <p:nvPr/>
        </p:nvSpPr>
        <p:spPr>
          <a:xfrm>
            <a:off x="1547813" y="188913"/>
            <a:ext cx="7315200" cy="838200"/>
          </a:xfrm>
          <a:prstGeom prst="rect">
            <a:avLst/>
          </a:prstGeom>
        </p:spPr>
        <p:txBody>
          <a:bodyPr/>
          <a:lstStyle/>
          <a:p>
            <a:pPr algn="ctr" eaLnBrk="0" hangingPunct="0">
              <a:defRPr/>
            </a:pPr>
            <a:r>
              <a:rPr lang="bg-BG" sz="3600" kern="0" dirty="0" smtClean="0">
                <a:solidFill>
                  <a:srgbClr val="F7931D"/>
                </a:solidFill>
                <a:latin typeface="+mj-lt"/>
                <a:ea typeface="+mj-ea"/>
                <a:cs typeface="+mj-cs"/>
              </a:rPr>
              <a:t>НТА в очите на политиците</a:t>
            </a:r>
            <a:endParaRPr lang="pl-PL" sz="3600" kern="0" dirty="0">
              <a:solidFill>
                <a:srgbClr val="F7931D"/>
              </a:solidFill>
              <a:latin typeface="+mj-lt"/>
              <a:ea typeface="+mj-ea"/>
              <a:cs typeface="+mj-cs"/>
            </a:endParaRPr>
          </a:p>
        </p:txBody>
      </p:sp>
      <p:sp>
        <p:nvSpPr>
          <p:cNvPr id="6" name="Date Placeholder 5"/>
          <p:cNvSpPr>
            <a:spLocks noGrp="1"/>
          </p:cNvSpPr>
          <p:nvPr>
            <p:ph type="dt" sz="quarter" idx="10"/>
          </p:nvPr>
        </p:nvSpPr>
        <p:spPr/>
        <p:txBody>
          <a:bodyPr/>
          <a:lstStyle/>
          <a:p>
            <a:pPr>
              <a:defRPr/>
            </a:pPr>
            <a:r>
              <a:rPr lang="en-US" dirty="0"/>
              <a:t>05/04/2011</a:t>
            </a:r>
          </a:p>
        </p:txBody>
      </p:sp>
      <p:sp>
        <p:nvSpPr>
          <p:cNvPr id="7" name="Slide Number Placeholder 6"/>
          <p:cNvSpPr>
            <a:spLocks noGrp="1"/>
          </p:cNvSpPr>
          <p:nvPr>
            <p:ph type="sldNum" sz="quarter" idx="12"/>
          </p:nvPr>
        </p:nvSpPr>
        <p:spPr/>
        <p:txBody>
          <a:bodyPr/>
          <a:lstStyle/>
          <a:p>
            <a:pPr>
              <a:defRPr/>
            </a:pPr>
            <a:fld id="{8355D45B-30EC-4D14-BB85-6EFDF86464C1}" type="slidenum">
              <a:rPr lang="en-US" smtClean="0"/>
              <a:pPr>
                <a:defRPr/>
              </a:pPr>
              <a:t>13</a:t>
            </a:fld>
            <a:endParaRPr lang="en-US" dirty="0"/>
          </a:p>
        </p:txBody>
      </p:sp>
      <p:sp>
        <p:nvSpPr>
          <p:cNvPr id="8" name="Footer Placeholder 7"/>
          <p:cNvSpPr>
            <a:spLocks noGrp="1"/>
          </p:cNvSpPr>
          <p:nvPr>
            <p:ph type="ftr" sz="quarter" idx="11"/>
          </p:nvPr>
        </p:nvSpPr>
        <p:spPr/>
        <p:txBody>
          <a:bodyPr/>
          <a:lstStyle/>
          <a:p>
            <a:pPr>
              <a:defRPr/>
            </a:pPr>
            <a:r>
              <a:rPr lang="en-US" dirty="0"/>
              <a:t>EFPIA Webinar on Health Technology Assessment</a:t>
            </a:r>
          </a:p>
        </p:txBody>
      </p:sp>
      <p:sp>
        <p:nvSpPr>
          <p:cNvPr id="254979" name="Text Box 3"/>
          <p:cNvSpPr txBox="1">
            <a:spLocks noChangeArrowheads="1"/>
          </p:cNvSpPr>
          <p:nvPr/>
        </p:nvSpPr>
        <p:spPr bwMode="auto">
          <a:xfrm>
            <a:off x="179512" y="6021288"/>
            <a:ext cx="6248414" cy="735756"/>
          </a:xfrm>
          <a:prstGeom prst="rect">
            <a:avLst/>
          </a:prstGeom>
          <a:solidFill>
            <a:srgbClr val="FFFF99"/>
          </a:solidFill>
          <a:ln w="12700">
            <a:solidFill>
              <a:srgbClr val="FF0000"/>
            </a:solidFill>
            <a:miter lim="800000"/>
            <a:headEnd/>
            <a:tailEnd/>
          </a:ln>
        </p:spPr>
        <p:txBody>
          <a:bodyPr wrap="square" lIns="108000" tIns="144000" rIns="90488" bIns="36000" anchor="ctr">
            <a:spAutoFit/>
          </a:bodyPr>
          <a:lstStyle/>
          <a:p>
            <a:pPr algn="ctr" eaLnBrk="0" hangingPunct="0"/>
            <a:r>
              <a:rPr lang="en-GB" i="1" dirty="0" smtClean="0">
                <a:solidFill>
                  <a:srgbClr val="000099"/>
                </a:solidFill>
              </a:rPr>
              <a:t>„</a:t>
            </a:r>
            <a:r>
              <a:rPr lang="bg-BG" i="1" dirty="0" smtClean="0">
                <a:solidFill>
                  <a:srgbClr val="000099"/>
                </a:solidFill>
              </a:rPr>
              <a:t>Това наистина е много ефикасна терапия, но за съжаление не можем да си я позволим”</a:t>
            </a:r>
            <a:endParaRPr lang="en-GB" i="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9565 -0.4416 C -0.08975 -0.43766 -0.08836 -0.43581 -0.08177 -0.43466 C -0.07204 -0.43281 -0.0526 -0.43026 -0.0526 -0.43003 C -0.05086 -0.42725 -0.04947 -0.42378 -0.04739 -0.42101 C -0.046 -0.41916 -0.0434 -0.4187 -0.04218 -0.41638 C -0.03888 -0.41037 -0.03784 -0.4025 -0.03524 -0.39579 C -0.03732 -0.37313 -0.04114 -0.35901 -0.05937 -0.35416 C -0.06388 -0.3493 -0.0677 -0.34282 -0.07326 -0.34028 C -0.09809 -0.32917 -0.121 -0.32594 -0.14218 -0.3035 C -0.1467 -0.28962 -0.15034 -0.27713 -0.1526 -0.26232 C -0.15086 -0.25376 -0.15034 -0.24474 -0.14739 -0.23688 C -0.1342 -0.20218 -0.10017 -0.19084 -0.075 -0.17951 C -0.05729 -0.17164 -0.03958 -0.158 -0.02152 -0.15198 C -0.00972 -0.14227 0.00018 -0.13301 0.00782 -0.11752 C 0.00747 -0.11543 0.00539 -0.1041 0.00435 -0.10132 C 0.00226 -0.09647 -0.0026 -0.08768 -0.0026 -0.08744 C -0.00086 -0.07634 -0.00208 -0.06408 0.00087 -0.05321 C 0.00278 -0.04581 0.00921 -0.04349 0.01303 -0.0391 C 0.02379 -0.02638 0.02483 -0.02452 0.03716 -0.0162 " pathEditMode="fixed" rAng="0" ptsTypes="ffffffffffffffffffA">
                                      <p:cBhvr>
                                        <p:cTn id="6" dur="1000" fill="hold"/>
                                        <p:tgtEl>
                                          <p:spTgt spid="254979"/>
                                        </p:tgtEl>
                                        <p:attrNameLst>
                                          <p:attrName>ppt_x</p:attrName>
                                          <p:attrName>ppt_y</p:attrName>
                                        </p:attrNameLst>
                                      </p:cBhvr>
                                      <p:rCtr x="38" y="2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71625" y="214313"/>
            <a:ext cx="7158038" cy="857250"/>
          </a:xfrm>
        </p:spPr>
        <p:txBody>
          <a:bodyPr>
            <a:normAutofit/>
          </a:bodyPr>
          <a:lstStyle/>
          <a:p>
            <a:r>
              <a:rPr lang="bg-BG" dirty="0" smtClean="0"/>
              <a:t>НТА и реалността</a:t>
            </a:r>
          </a:p>
        </p:txBody>
      </p:sp>
      <p:sp>
        <p:nvSpPr>
          <p:cNvPr id="3" name="Content Placeholder 2"/>
          <p:cNvSpPr>
            <a:spLocks noGrp="1"/>
          </p:cNvSpPr>
          <p:nvPr>
            <p:ph idx="1"/>
          </p:nvPr>
        </p:nvSpPr>
        <p:spPr/>
        <p:txBody>
          <a:bodyPr>
            <a:normAutofit fontScale="92500" lnSpcReduction="10000"/>
          </a:bodyPr>
          <a:lstStyle/>
          <a:p>
            <a:pPr algn="just"/>
            <a:r>
              <a:rPr lang="bg-BG" sz="2400" dirty="0" smtClean="0">
                <a:solidFill>
                  <a:srgbClr val="17375E"/>
                </a:solidFill>
              </a:rPr>
              <a:t>НТА не може да намали разходите за здраве </a:t>
            </a:r>
          </a:p>
          <a:p>
            <a:pPr algn="just"/>
            <a:r>
              <a:rPr lang="bg-BG" sz="2400" dirty="0" smtClean="0">
                <a:solidFill>
                  <a:srgbClr val="17375E"/>
                </a:solidFill>
              </a:rPr>
              <a:t>Но може да обясни и обоснове нарастването</a:t>
            </a:r>
          </a:p>
          <a:p>
            <a:pPr algn="just"/>
            <a:r>
              <a:rPr lang="bg-BG" sz="2400" dirty="0" smtClean="0">
                <a:solidFill>
                  <a:srgbClr val="17375E"/>
                </a:solidFill>
              </a:rPr>
              <a:t>Да допусне и да увеличи използването на определени здравни технологии</a:t>
            </a:r>
          </a:p>
          <a:p>
            <a:pPr algn="just"/>
            <a:r>
              <a:rPr lang="bg-BG" sz="2400" dirty="0" smtClean="0">
                <a:solidFill>
                  <a:srgbClr val="17375E"/>
                </a:solidFill>
              </a:rPr>
              <a:t>И да ограничи или спре използването на други</a:t>
            </a:r>
          </a:p>
          <a:p>
            <a:pPr algn="just"/>
            <a:r>
              <a:rPr lang="bg-BG" sz="2400" dirty="0" smtClean="0">
                <a:solidFill>
                  <a:srgbClr val="17375E"/>
                </a:solidFill>
              </a:rPr>
              <a:t>Крайна цел – “</a:t>
            </a:r>
            <a:r>
              <a:rPr lang="bg-BG" sz="2400" i="1" dirty="0" smtClean="0">
                <a:solidFill>
                  <a:srgbClr val="17375E"/>
                </a:solidFill>
              </a:rPr>
              <a:t>Да постигне най-добрия </a:t>
            </a:r>
            <a:r>
              <a:rPr lang="bg-BG" sz="2400" b="1" i="1" dirty="0" smtClean="0">
                <a:solidFill>
                  <a:srgbClr val="17375E"/>
                </a:solidFill>
              </a:rPr>
              <a:t>възможен</a:t>
            </a:r>
            <a:r>
              <a:rPr lang="bg-BG" sz="2400" i="1" dirty="0" smtClean="0">
                <a:solidFill>
                  <a:srgbClr val="17375E"/>
                </a:solidFill>
              </a:rPr>
              <a:t> ефект за здравето на населението с наличния финансов ресурс на основата на принципите на солидарност и </a:t>
            </a:r>
            <a:r>
              <a:rPr lang="bg-BG" sz="2400" i="1" dirty="0" err="1" smtClean="0">
                <a:solidFill>
                  <a:srgbClr val="17375E"/>
                </a:solidFill>
              </a:rPr>
              <a:t>равнопоставеност</a:t>
            </a:r>
            <a:r>
              <a:rPr lang="bg-BG" sz="2400" i="1" dirty="0" smtClean="0">
                <a:solidFill>
                  <a:srgbClr val="17375E"/>
                </a:solidFill>
              </a:rPr>
              <a:t>.”</a:t>
            </a:r>
            <a:endParaRPr lang="en-US" sz="2400" i="1" dirty="0" smtClean="0">
              <a:solidFill>
                <a:srgbClr val="17375E"/>
              </a:solidFill>
            </a:endParaRPr>
          </a:p>
          <a:p>
            <a:pPr algn="just"/>
            <a:r>
              <a:rPr lang="bg-BG" sz="2400" dirty="0" smtClean="0">
                <a:solidFill>
                  <a:srgbClr val="17375E"/>
                </a:solidFill>
              </a:rPr>
              <a:t>Възможен ≠ достатъчен</a:t>
            </a:r>
          </a:p>
          <a:p>
            <a:endParaRPr lang="bg-BG" sz="2400" dirty="0" smtClean="0">
              <a:solidFill>
                <a:srgbClr val="17375E"/>
              </a:solidFill>
            </a:endParaRPr>
          </a:p>
          <a:p>
            <a:pPr>
              <a:buNone/>
            </a:pPr>
            <a:r>
              <a:rPr lang="bg-BG" sz="2400" dirty="0" smtClean="0">
                <a:solidFill>
                  <a:srgbClr val="17375E"/>
                </a:solidFill>
              </a:rPr>
              <a:t>	</a:t>
            </a:r>
            <a:endParaRPr lang="ru-RU" sz="2400" i="1" dirty="0" smtClean="0">
              <a:solidFill>
                <a:srgbClr val="17375E"/>
              </a:solidFill>
            </a:endParaRPr>
          </a:p>
          <a:p>
            <a:endParaRPr lang="ru-RU" sz="1800" dirty="0" smtClean="0">
              <a:solidFill>
                <a:srgbClr val="17375E"/>
              </a:solidFill>
            </a:endParaRPr>
          </a:p>
          <a:p>
            <a:endParaRPr lang="bg-BG" sz="1800" dirty="0" smtClean="0">
              <a:solidFill>
                <a:srgbClr val="17375E"/>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71625" y="214313"/>
            <a:ext cx="7158038" cy="857250"/>
          </a:xfrm>
        </p:spPr>
        <p:txBody>
          <a:bodyPr/>
          <a:lstStyle/>
          <a:p>
            <a:r>
              <a:rPr lang="bg-BG" dirty="0" smtClean="0"/>
              <a:t>Примери за ефекта от НТА</a:t>
            </a:r>
          </a:p>
        </p:txBody>
      </p:sp>
      <p:sp>
        <p:nvSpPr>
          <p:cNvPr id="3" name="Content Placeholder 2"/>
          <p:cNvSpPr>
            <a:spLocks noGrp="1"/>
          </p:cNvSpPr>
          <p:nvPr>
            <p:ph idx="1"/>
          </p:nvPr>
        </p:nvSpPr>
        <p:spPr>
          <a:xfrm>
            <a:off x="500034" y="1428736"/>
            <a:ext cx="8229600" cy="4525963"/>
          </a:xfrm>
        </p:spPr>
        <p:txBody>
          <a:bodyPr>
            <a:normAutofit/>
          </a:bodyPr>
          <a:lstStyle/>
          <a:p>
            <a:r>
              <a:rPr lang="bg-BG" dirty="0" smtClean="0">
                <a:solidFill>
                  <a:srgbClr val="17375E"/>
                </a:solidFill>
              </a:rPr>
              <a:t>Решение за заплащане с публични средства:</a:t>
            </a:r>
          </a:p>
          <a:p>
            <a:pPr lvl="1">
              <a:buFont typeface="Wingdings" pitchFamily="2" charset="2"/>
              <a:buChar char="ü"/>
            </a:pPr>
            <a:r>
              <a:rPr lang="bg-BG" dirty="0" smtClean="0">
                <a:solidFill>
                  <a:srgbClr val="17375E"/>
                </a:solidFill>
              </a:rPr>
              <a:t>ДА: </a:t>
            </a:r>
            <a:r>
              <a:rPr lang="bg-BG" dirty="0" err="1" smtClean="0">
                <a:solidFill>
                  <a:srgbClr val="17375E"/>
                </a:solidFill>
              </a:rPr>
              <a:t>Кохлеарен</a:t>
            </a:r>
            <a:r>
              <a:rPr lang="bg-BG" dirty="0" smtClean="0">
                <a:solidFill>
                  <a:srgbClr val="17375E"/>
                </a:solidFill>
              </a:rPr>
              <a:t> </a:t>
            </a:r>
            <a:r>
              <a:rPr lang="bg-BG" dirty="0" err="1" smtClean="0">
                <a:solidFill>
                  <a:srgbClr val="17375E"/>
                </a:solidFill>
              </a:rPr>
              <a:t>имплант</a:t>
            </a:r>
            <a:r>
              <a:rPr lang="bg-BG" dirty="0" smtClean="0">
                <a:solidFill>
                  <a:srgbClr val="17375E"/>
                </a:solidFill>
              </a:rPr>
              <a:t> (Франция)</a:t>
            </a:r>
          </a:p>
          <a:p>
            <a:pPr lvl="1">
              <a:buFont typeface="Wingdings" pitchFamily="2" charset="2"/>
              <a:buChar char="ü"/>
            </a:pPr>
            <a:r>
              <a:rPr lang="bg-BG" dirty="0" smtClean="0">
                <a:solidFill>
                  <a:srgbClr val="17375E"/>
                </a:solidFill>
              </a:rPr>
              <a:t>НЕ: </a:t>
            </a:r>
            <a:r>
              <a:rPr lang="bg-BG" dirty="0" err="1" smtClean="0">
                <a:solidFill>
                  <a:srgbClr val="17375E"/>
                </a:solidFill>
              </a:rPr>
              <a:t>Трансмиокардиална</a:t>
            </a:r>
            <a:r>
              <a:rPr lang="bg-BG" dirty="0" smtClean="0">
                <a:solidFill>
                  <a:srgbClr val="17375E"/>
                </a:solidFill>
              </a:rPr>
              <a:t> </a:t>
            </a:r>
            <a:r>
              <a:rPr lang="bg-BG" dirty="0" err="1" smtClean="0">
                <a:solidFill>
                  <a:srgbClr val="17375E"/>
                </a:solidFill>
              </a:rPr>
              <a:t>реваскуларизация</a:t>
            </a:r>
            <a:r>
              <a:rPr lang="bg-BG" dirty="0" smtClean="0">
                <a:solidFill>
                  <a:srgbClr val="17375E"/>
                </a:solidFill>
              </a:rPr>
              <a:t> с лазер (Норвегия)</a:t>
            </a:r>
          </a:p>
          <a:p>
            <a:r>
              <a:rPr lang="bg-BG" dirty="0" smtClean="0">
                <a:solidFill>
                  <a:srgbClr val="17375E"/>
                </a:solidFill>
              </a:rPr>
              <a:t>Ограничения при използването на технологии с висока стойност:</a:t>
            </a:r>
          </a:p>
          <a:p>
            <a:pPr lvl="1">
              <a:buFont typeface="Wingdings" pitchFamily="2" charset="2"/>
              <a:buChar char="ü"/>
            </a:pPr>
            <a:r>
              <a:rPr lang="bg-BG" dirty="0" err="1" smtClean="0">
                <a:solidFill>
                  <a:srgbClr val="17375E"/>
                </a:solidFill>
              </a:rPr>
              <a:t>Бета-интерферон</a:t>
            </a:r>
            <a:r>
              <a:rPr lang="bg-BG" dirty="0" smtClean="0">
                <a:solidFill>
                  <a:srgbClr val="17375E"/>
                </a:solidFill>
              </a:rPr>
              <a:t> за </a:t>
            </a:r>
            <a:r>
              <a:rPr lang="bg-BG" dirty="0" err="1" smtClean="0">
                <a:solidFill>
                  <a:srgbClr val="17375E"/>
                </a:solidFill>
              </a:rPr>
              <a:t>мултиплена</a:t>
            </a:r>
            <a:r>
              <a:rPr lang="bg-BG" dirty="0" smtClean="0">
                <a:solidFill>
                  <a:srgbClr val="17375E"/>
                </a:solidFill>
              </a:rPr>
              <a:t> склероза (Дания)</a:t>
            </a:r>
          </a:p>
          <a:p>
            <a:pPr lvl="1">
              <a:buFont typeface="Wingdings" pitchFamily="2" charset="2"/>
              <a:buChar char="ü"/>
            </a:pPr>
            <a:r>
              <a:rPr lang="bg-BG" dirty="0" err="1" smtClean="0">
                <a:solidFill>
                  <a:srgbClr val="17375E"/>
                </a:solidFill>
              </a:rPr>
              <a:t>Имплантанти</a:t>
            </a:r>
            <a:r>
              <a:rPr lang="bg-BG" dirty="0" smtClean="0">
                <a:solidFill>
                  <a:srgbClr val="17375E"/>
                </a:solidFill>
              </a:rPr>
              <a:t>, подпомагащи сърцето (сърдечни помпи</a:t>
            </a:r>
            <a:r>
              <a:rPr lang="en-US" dirty="0" smtClean="0">
                <a:solidFill>
                  <a:srgbClr val="17375E"/>
                </a:solidFill>
              </a:rPr>
              <a:t>)</a:t>
            </a:r>
            <a:r>
              <a:rPr lang="bg-BG" dirty="0" smtClean="0">
                <a:solidFill>
                  <a:srgbClr val="17375E"/>
                </a:solidFill>
              </a:rPr>
              <a:t>(Канада)</a:t>
            </a:r>
          </a:p>
          <a:p>
            <a:r>
              <a:rPr lang="bg-BG" dirty="0" smtClean="0">
                <a:solidFill>
                  <a:srgbClr val="17375E"/>
                </a:solidFill>
              </a:rPr>
              <a:t>Елиминация на ненужни интервенции</a:t>
            </a:r>
          </a:p>
          <a:p>
            <a:pPr lvl="1">
              <a:buFont typeface="Wingdings" pitchFamily="2" charset="2"/>
              <a:buChar char="ü"/>
            </a:pPr>
            <a:r>
              <a:rPr lang="bg-BG" dirty="0" smtClean="0">
                <a:solidFill>
                  <a:srgbClr val="17375E"/>
                </a:solidFill>
              </a:rPr>
              <a:t>Отстраняване на зъб-мъдрец (Великобритания)</a:t>
            </a:r>
          </a:p>
          <a:p>
            <a:pPr lvl="1">
              <a:buFont typeface="Wingdings" pitchFamily="2" charset="2"/>
              <a:buChar char="ü"/>
            </a:pPr>
            <a:r>
              <a:rPr lang="bg-BG" dirty="0" smtClean="0">
                <a:solidFill>
                  <a:srgbClr val="17375E"/>
                </a:solidFill>
              </a:rPr>
              <a:t>Рутинен пред-оперативен рентген на гърди (Швеция)</a:t>
            </a:r>
          </a:p>
          <a:p>
            <a:r>
              <a:rPr lang="bg-BG" dirty="0" smtClean="0">
                <a:solidFill>
                  <a:srgbClr val="17375E"/>
                </a:solidFill>
              </a:rPr>
              <a:t>Контрол на неправилно използване</a:t>
            </a:r>
          </a:p>
          <a:p>
            <a:pPr lvl="1">
              <a:buFont typeface="Wingdings" pitchFamily="2" charset="2"/>
              <a:buChar char="ü"/>
            </a:pPr>
            <a:r>
              <a:rPr lang="en-US" dirty="0" smtClean="0">
                <a:solidFill>
                  <a:srgbClr val="17375E"/>
                </a:solidFill>
              </a:rPr>
              <a:t>PSA </a:t>
            </a:r>
            <a:r>
              <a:rPr lang="bg-BG" dirty="0" smtClean="0">
                <a:solidFill>
                  <a:srgbClr val="17375E"/>
                </a:solidFill>
              </a:rPr>
              <a:t>тест(Франция, Норвегия)</a:t>
            </a:r>
          </a:p>
          <a:p>
            <a:pPr lvl="1"/>
            <a:endParaRPr lang="bg-BG" sz="2200" dirty="0" smtClean="0">
              <a:solidFill>
                <a:srgbClr val="17375E"/>
              </a:solidFill>
            </a:endParaRPr>
          </a:p>
          <a:p>
            <a:pPr lvl="1"/>
            <a:endParaRPr lang="bg-BG" sz="2200" dirty="0" smtClean="0">
              <a:solidFill>
                <a:srgbClr val="17375E"/>
              </a:solidFill>
            </a:endParaRPr>
          </a:p>
          <a:p>
            <a:endParaRPr lang="bg-BG" sz="1800" dirty="0" smtClean="0">
              <a:solidFill>
                <a:srgbClr val="17375E"/>
              </a:solidFill>
            </a:endParaRPr>
          </a:p>
          <a:p>
            <a:endParaRPr lang="bg-BG" sz="1800" dirty="0" smtClean="0">
              <a:solidFill>
                <a:srgbClr val="17375E"/>
              </a:solidFill>
            </a:endParaRPr>
          </a:p>
          <a:p>
            <a:endParaRPr lang="ru-RU" sz="1800" dirty="0" smtClean="0">
              <a:solidFill>
                <a:srgbClr val="17375E"/>
              </a:solidFill>
            </a:endParaRPr>
          </a:p>
          <a:p>
            <a:endParaRPr lang="bg-BG" sz="1800" dirty="0" smtClean="0">
              <a:solidFill>
                <a:srgbClr val="17375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71625" y="214313"/>
            <a:ext cx="7158038" cy="857250"/>
          </a:xfrm>
        </p:spPr>
        <p:txBody>
          <a:bodyPr>
            <a:normAutofit/>
          </a:bodyPr>
          <a:lstStyle/>
          <a:p>
            <a:r>
              <a:rPr lang="bg-BG" dirty="0" smtClean="0"/>
              <a:t>Какво се оценява?</a:t>
            </a:r>
          </a:p>
        </p:txBody>
      </p:sp>
      <p:grpSp>
        <p:nvGrpSpPr>
          <p:cNvPr id="2" name="Group 2"/>
          <p:cNvGrpSpPr>
            <a:grpSpLocks/>
          </p:cNvGrpSpPr>
          <p:nvPr/>
        </p:nvGrpSpPr>
        <p:grpSpPr bwMode="auto">
          <a:xfrm>
            <a:off x="6516688" y="1125538"/>
            <a:ext cx="2451100" cy="2303462"/>
            <a:chOff x="4060" y="709"/>
            <a:chExt cx="1542" cy="1429"/>
          </a:xfrm>
        </p:grpSpPr>
        <p:pic>
          <p:nvPicPr>
            <p:cNvPr id="6" name="Picture 3" descr="vaccination_in_baby_leg"/>
            <p:cNvPicPr>
              <a:picLocks noChangeAspect="1" noChangeArrowheads="1"/>
            </p:cNvPicPr>
            <p:nvPr/>
          </p:nvPicPr>
          <p:blipFill>
            <a:blip r:embed="rId2" cstate="print"/>
            <a:srcRect l="2199" r="6891" b="11572"/>
            <a:stretch>
              <a:fillRect/>
            </a:stretch>
          </p:blipFill>
          <p:spPr bwMode="auto">
            <a:xfrm>
              <a:off x="4060" y="709"/>
              <a:ext cx="1542" cy="1348"/>
            </a:xfrm>
            <a:prstGeom prst="rect">
              <a:avLst/>
            </a:prstGeom>
            <a:noFill/>
            <a:ln w="9525">
              <a:noFill/>
              <a:miter lim="800000"/>
              <a:headEnd/>
              <a:tailEnd/>
            </a:ln>
          </p:spPr>
        </p:pic>
        <p:sp>
          <p:nvSpPr>
            <p:cNvPr id="8" name="Rectangle 4"/>
            <p:cNvSpPr>
              <a:spLocks noChangeArrowheads="1"/>
            </p:cNvSpPr>
            <p:nvPr/>
          </p:nvSpPr>
          <p:spPr bwMode="auto">
            <a:xfrm>
              <a:off x="4060" y="1910"/>
              <a:ext cx="1542" cy="228"/>
            </a:xfrm>
            <a:prstGeom prst="rect">
              <a:avLst/>
            </a:prstGeom>
            <a:solidFill>
              <a:schemeClr val="bg1"/>
            </a:solidFill>
            <a:ln w="9525">
              <a:noFill/>
              <a:miter lim="800000"/>
              <a:headEnd/>
              <a:tailEnd/>
            </a:ln>
          </p:spPr>
          <p:txBody>
            <a:bodyPr>
              <a:spAutoFit/>
            </a:bodyPr>
            <a:lstStyle/>
            <a:p>
              <a:pPr algn="ctr"/>
              <a:endParaRPr lang="en-US"/>
            </a:p>
          </p:txBody>
        </p:sp>
      </p:grpSp>
      <p:sp>
        <p:nvSpPr>
          <p:cNvPr id="9" name="Text Box 5"/>
          <p:cNvSpPr txBox="1">
            <a:spLocks noChangeArrowheads="1"/>
          </p:cNvSpPr>
          <p:nvPr/>
        </p:nvSpPr>
        <p:spPr bwMode="auto">
          <a:xfrm>
            <a:off x="7236296" y="3140968"/>
            <a:ext cx="1369927" cy="369332"/>
          </a:xfrm>
          <a:prstGeom prst="rect">
            <a:avLst/>
          </a:prstGeom>
          <a:noFill/>
          <a:ln w="9525">
            <a:noFill/>
            <a:miter lim="800000"/>
            <a:headEnd/>
            <a:tailEnd/>
          </a:ln>
        </p:spPr>
        <p:txBody>
          <a:bodyPr wrap="none">
            <a:spAutoFit/>
          </a:bodyPr>
          <a:lstStyle/>
          <a:p>
            <a:r>
              <a:rPr lang="bg-BG" dirty="0" smtClean="0"/>
              <a:t>Превенция</a:t>
            </a:r>
            <a:endParaRPr lang="en-GB" dirty="0"/>
          </a:p>
        </p:txBody>
      </p:sp>
      <p:pic>
        <p:nvPicPr>
          <p:cNvPr id="10" name="Picture 6" descr="CAT scan"/>
          <p:cNvPicPr>
            <a:picLocks noChangeAspect="1" noChangeArrowheads="1"/>
          </p:cNvPicPr>
          <p:nvPr/>
        </p:nvPicPr>
        <p:blipFill>
          <a:blip r:embed="rId3" cstate="print"/>
          <a:srcRect/>
          <a:stretch>
            <a:fillRect/>
          </a:stretch>
        </p:blipFill>
        <p:spPr bwMode="auto">
          <a:xfrm>
            <a:off x="395536" y="1556792"/>
            <a:ext cx="2857500" cy="1714500"/>
          </a:xfrm>
          <a:prstGeom prst="rect">
            <a:avLst/>
          </a:prstGeom>
          <a:noFill/>
          <a:ln w="9525">
            <a:noFill/>
            <a:miter lim="800000"/>
            <a:headEnd/>
            <a:tailEnd/>
          </a:ln>
        </p:spPr>
      </p:pic>
      <p:pic>
        <p:nvPicPr>
          <p:cNvPr id="11" name="Picture 7" descr="Amy Warrington"/>
          <p:cNvPicPr>
            <a:picLocks noChangeAspect="1" noChangeArrowheads="1"/>
          </p:cNvPicPr>
          <p:nvPr/>
        </p:nvPicPr>
        <p:blipFill>
          <a:blip r:embed="rId4" cstate="print"/>
          <a:srcRect/>
          <a:stretch>
            <a:fillRect/>
          </a:stretch>
        </p:blipFill>
        <p:spPr bwMode="auto">
          <a:xfrm>
            <a:off x="683568" y="3861048"/>
            <a:ext cx="1933575" cy="1447800"/>
          </a:xfrm>
          <a:prstGeom prst="rect">
            <a:avLst/>
          </a:prstGeom>
          <a:noFill/>
          <a:ln w="9525">
            <a:noFill/>
            <a:miter lim="800000"/>
            <a:headEnd/>
            <a:tailEnd/>
          </a:ln>
        </p:spPr>
      </p:pic>
      <p:pic>
        <p:nvPicPr>
          <p:cNvPr id="12" name="Picture 8" descr="uchr_07_img0705"/>
          <p:cNvPicPr>
            <a:picLocks noChangeAspect="1" noChangeArrowheads="1"/>
          </p:cNvPicPr>
          <p:nvPr/>
        </p:nvPicPr>
        <p:blipFill>
          <a:blip r:embed="rId5" cstate="print"/>
          <a:srcRect/>
          <a:stretch>
            <a:fillRect/>
          </a:stretch>
        </p:blipFill>
        <p:spPr bwMode="auto">
          <a:xfrm>
            <a:off x="3923928" y="3933056"/>
            <a:ext cx="2808288" cy="1898650"/>
          </a:xfrm>
          <a:prstGeom prst="rect">
            <a:avLst/>
          </a:prstGeom>
          <a:noFill/>
          <a:ln w="9525">
            <a:noFill/>
            <a:miter lim="800000"/>
            <a:headEnd/>
            <a:tailEnd/>
          </a:ln>
        </p:spPr>
      </p:pic>
      <p:pic>
        <p:nvPicPr>
          <p:cNvPr id="13" name="Picture 9" descr="laparoscopy">
            <a:hlinkClick r:id="rId6"/>
          </p:cNvPr>
          <p:cNvPicPr>
            <a:picLocks noChangeAspect="1" noChangeArrowheads="1"/>
          </p:cNvPicPr>
          <p:nvPr/>
        </p:nvPicPr>
        <p:blipFill>
          <a:blip r:embed="rId7" cstate="print"/>
          <a:srcRect/>
          <a:stretch>
            <a:fillRect/>
          </a:stretch>
        </p:blipFill>
        <p:spPr bwMode="auto">
          <a:xfrm>
            <a:off x="3491880" y="1196752"/>
            <a:ext cx="2163762" cy="2117725"/>
          </a:xfrm>
          <a:prstGeom prst="rect">
            <a:avLst/>
          </a:prstGeom>
          <a:noFill/>
          <a:ln w="9525">
            <a:noFill/>
            <a:miter lim="800000"/>
            <a:headEnd/>
            <a:tailEnd/>
          </a:ln>
        </p:spPr>
      </p:pic>
      <p:sp>
        <p:nvSpPr>
          <p:cNvPr id="14" name="Text Box 11"/>
          <p:cNvSpPr txBox="1">
            <a:spLocks noChangeArrowheads="1"/>
          </p:cNvSpPr>
          <p:nvPr/>
        </p:nvSpPr>
        <p:spPr bwMode="auto">
          <a:xfrm>
            <a:off x="4932040" y="5949280"/>
            <a:ext cx="1298048" cy="369332"/>
          </a:xfrm>
          <a:prstGeom prst="rect">
            <a:avLst/>
          </a:prstGeom>
          <a:noFill/>
          <a:ln w="9525">
            <a:noFill/>
            <a:miter lim="800000"/>
            <a:headEnd/>
            <a:tailEnd/>
          </a:ln>
        </p:spPr>
        <p:txBody>
          <a:bodyPr wrap="none">
            <a:spAutoFit/>
          </a:bodyPr>
          <a:lstStyle/>
          <a:p>
            <a:r>
              <a:rPr lang="bg-BG" dirty="0" smtClean="0"/>
              <a:t>Лекарство</a:t>
            </a:r>
            <a:endParaRPr lang="en-GB" dirty="0"/>
          </a:p>
        </p:txBody>
      </p:sp>
      <p:sp>
        <p:nvSpPr>
          <p:cNvPr id="15" name="Text Box 13"/>
          <p:cNvSpPr txBox="1">
            <a:spLocks noChangeArrowheads="1"/>
          </p:cNvSpPr>
          <p:nvPr/>
        </p:nvSpPr>
        <p:spPr bwMode="auto">
          <a:xfrm>
            <a:off x="395536" y="3356992"/>
            <a:ext cx="2867516" cy="369332"/>
          </a:xfrm>
          <a:prstGeom prst="rect">
            <a:avLst/>
          </a:prstGeom>
          <a:noFill/>
          <a:ln w="9525">
            <a:noFill/>
            <a:miter lim="800000"/>
            <a:headEnd/>
            <a:tailEnd/>
          </a:ln>
        </p:spPr>
        <p:txBody>
          <a:bodyPr wrap="none">
            <a:spAutoFit/>
          </a:bodyPr>
          <a:lstStyle/>
          <a:p>
            <a:r>
              <a:rPr lang="bg-BG" dirty="0" smtClean="0"/>
              <a:t>Диагностична процедура</a:t>
            </a:r>
            <a:endParaRPr lang="en-GB" dirty="0"/>
          </a:p>
        </p:txBody>
      </p:sp>
      <p:sp>
        <p:nvSpPr>
          <p:cNvPr id="16" name="Text Box 14"/>
          <p:cNvSpPr txBox="1">
            <a:spLocks noChangeArrowheads="1"/>
          </p:cNvSpPr>
          <p:nvPr/>
        </p:nvSpPr>
        <p:spPr bwMode="auto">
          <a:xfrm>
            <a:off x="3275856" y="3356992"/>
            <a:ext cx="3199594" cy="369332"/>
          </a:xfrm>
          <a:prstGeom prst="rect">
            <a:avLst/>
          </a:prstGeom>
          <a:noFill/>
          <a:ln w="9525">
            <a:noFill/>
            <a:miter lim="800000"/>
            <a:headEnd/>
            <a:tailEnd/>
          </a:ln>
        </p:spPr>
        <p:txBody>
          <a:bodyPr wrap="none">
            <a:spAutoFit/>
          </a:bodyPr>
          <a:lstStyle/>
          <a:p>
            <a:r>
              <a:rPr lang="bg-BG" dirty="0" smtClean="0"/>
              <a:t>Хирургическа манипулация</a:t>
            </a:r>
            <a:endParaRPr lang="en-GB" dirty="0"/>
          </a:p>
        </p:txBody>
      </p:sp>
      <p:sp>
        <p:nvSpPr>
          <p:cNvPr id="17" name="Text Box 12"/>
          <p:cNvSpPr txBox="1">
            <a:spLocks noChangeArrowheads="1"/>
          </p:cNvSpPr>
          <p:nvPr/>
        </p:nvSpPr>
        <p:spPr bwMode="auto">
          <a:xfrm>
            <a:off x="539552" y="5445224"/>
            <a:ext cx="2440220" cy="369332"/>
          </a:xfrm>
          <a:prstGeom prst="rect">
            <a:avLst/>
          </a:prstGeom>
          <a:noFill/>
          <a:ln w="9525">
            <a:noFill/>
            <a:miter lim="800000"/>
            <a:headEnd/>
            <a:tailEnd/>
          </a:ln>
        </p:spPr>
        <p:txBody>
          <a:bodyPr wrap="none">
            <a:spAutoFit/>
          </a:bodyPr>
          <a:lstStyle/>
          <a:p>
            <a:r>
              <a:rPr lang="bg-BG" dirty="0" smtClean="0"/>
              <a:t>Медицинско изделие</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71625" y="214313"/>
            <a:ext cx="7158038" cy="857250"/>
          </a:xfrm>
        </p:spPr>
        <p:txBody>
          <a:bodyPr>
            <a:noAutofit/>
          </a:bodyPr>
          <a:lstStyle/>
          <a:p>
            <a:r>
              <a:rPr lang="bg-BG" sz="2800" dirty="0" smtClean="0"/>
              <a:t>Потребление на иновативни терапии в страните от ЕС</a:t>
            </a:r>
          </a:p>
        </p:txBody>
      </p:sp>
      <p:sp>
        <p:nvSpPr>
          <p:cNvPr id="3" name="Content Placeholder 2"/>
          <p:cNvSpPr>
            <a:spLocks noGrp="1"/>
          </p:cNvSpPr>
          <p:nvPr>
            <p:ph idx="1"/>
          </p:nvPr>
        </p:nvSpPr>
        <p:spPr>
          <a:xfrm>
            <a:off x="457200" y="1600200"/>
            <a:ext cx="8229600" cy="4925144"/>
          </a:xfrm>
        </p:spPr>
        <p:txBody>
          <a:bodyPr>
            <a:normAutofit fontScale="77500" lnSpcReduction="20000"/>
          </a:bodyPr>
          <a:lstStyle/>
          <a:p>
            <a:pPr marL="360363" indent="-341313"/>
            <a:r>
              <a:rPr lang="bg-BG" sz="2600" dirty="0" smtClean="0">
                <a:solidFill>
                  <a:srgbClr val="17375E"/>
                </a:solidFill>
              </a:rPr>
              <a:t>Анализ на ОИСР проучи ценовите и </a:t>
            </a:r>
            <a:r>
              <a:rPr lang="bg-BG" sz="2600" dirty="0" err="1" smtClean="0">
                <a:solidFill>
                  <a:srgbClr val="17375E"/>
                </a:solidFill>
              </a:rPr>
              <a:t>реимбурсни</a:t>
            </a:r>
            <a:r>
              <a:rPr lang="bg-BG" sz="2600" dirty="0" smtClean="0">
                <a:solidFill>
                  <a:srgbClr val="17375E"/>
                </a:solidFill>
              </a:rPr>
              <a:t> политики по отношение на 12 нови лекарства в 14 страни от ОИСР</a:t>
            </a:r>
            <a:endParaRPr lang="en-GB" sz="2600" dirty="0" smtClean="0">
              <a:solidFill>
                <a:srgbClr val="17375E"/>
              </a:solidFill>
            </a:endParaRPr>
          </a:p>
          <a:p>
            <a:pPr marL="360363" indent="-341313"/>
            <a:r>
              <a:rPr lang="bg-BG" sz="2600" dirty="0" smtClean="0"/>
              <a:t>Настоящия доклад </a:t>
            </a:r>
            <a:r>
              <a:rPr lang="bg-BG" sz="2600" dirty="0" err="1" smtClean="0"/>
              <a:t>надгражда</a:t>
            </a:r>
            <a:r>
              <a:rPr lang="bg-BG" sz="2600" dirty="0" smtClean="0"/>
              <a:t> анализа на ОИСР чрез изследване на различията в потреблението на иновативните терапии в Европа</a:t>
            </a:r>
            <a:endParaRPr lang="en-GB" sz="2600" dirty="0" smtClean="0"/>
          </a:p>
          <a:p>
            <a:pPr marL="360363" indent="-341313"/>
            <a:r>
              <a:rPr lang="bg-BG" sz="2600" dirty="0" smtClean="0"/>
              <a:t>Списъкът от  ОИСР молекули е използван частично на базата на обема исторически данни за употреба. Изборът е разширен с нови молекули от същата иновативна група.</a:t>
            </a:r>
            <a:endParaRPr lang="en-GB" sz="2600" dirty="0" smtClean="0"/>
          </a:p>
          <a:p>
            <a:pPr marL="360363" indent="-341313"/>
            <a:endParaRPr lang="en-GB" sz="2600" dirty="0" smtClean="0"/>
          </a:p>
          <a:p>
            <a:pPr marL="360363" indent="-341313"/>
            <a:endParaRPr lang="sv-SE" sz="2600" dirty="0" smtClean="0">
              <a:solidFill>
                <a:srgbClr val="C00000"/>
              </a:solidFill>
            </a:endParaRPr>
          </a:p>
          <a:p>
            <a:pPr marL="360363" indent="-341313"/>
            <a:endParaRPr lang="sv-SE" sz="2600" dirty="0" smtClean="0">
              <a:solidFill>
                <a:srgbClr val="C00000"/>
              </a:solidFill>
            </a:endParaRPr>
          </a:p>
          <a:p>
            <a:pPr marL="360363" indent="-341313"/>
            <a:endParaRPr lang="sv-SE" sz="2600" dirty="0" smtClean="0">
              <a:solidFill>
                <a:srgbClr val="C00000"/>
              </a:solidFill>
            </a:endParaRPr>
          </a:p>
          <a:p>
            <a:pPr marL="360363" indent="-341313">
              <a:buNone/>
            </a:pPr>
            <a:endParaRPr lang="sv-SE" sz="2600" dirty="0" smtClean="0">
              <a:solidFill>
                <a:schemeClr val="tx1"/>
              </a:solidFill>
            </a:endParaRPr>
          </a:p>
          <a:p>
            <a:pPr marL="360363" indent="-341313"/>
            <a:r>
              <a:rPr lang="bg-BG" sz="2600" dirty="0" smtClean="0">
                <a:solidFill>
                  <a:srgbClr val="17375E"/>
                </a:solidFill>
              </a:rPr>
              <a:t>Всички продукти са разрешени за употреба от Европейската медицинска агенция между</a:t>
            </a:r>
            <a:r>
              <a:rPr lang="sv-SE" sz="2600" dirty="0" smtClean="0">
                <a:solidFill>
                  <a:srgbClr val="17375E"/>
                </a:solidFill>
              </a:rPr>
              <a:t> 2006-2011</a:t>
            </a:r>
            <a:endParaRPr lang="en-GB" sz="2600" dirty="0" smtClean="0">
              <a:solidFill>
                <a:srgbClr val="17375E"/>
              </a:solidFill>
            </a:endParaRPr>
          </a:p>
          <a:p>
            <a:pPr marL="360363" indent="-341313"/>
            <a:r>
              <a:rPr lang="bg-BG" sz="2600" dirty="0" smtClean="0">
                <a:solidFill>
                  <a:srgbClr val="17375E"/>
                </a:solidFill>
              </a:rPr>
              <a:t>Потреблението е изчислено в ДДД или МГ на 100 хил. население</a:t>
            </a:r>
            <a:endParaRPr lang="en-GB" sz="2600" dirty="0" smtClean="0">
              <a:solidFill>
                <a:srgbClr val="17375E"/>
              </a:solidFill>
            </a:endParaRPr>
          </a:p>
          <a:p>
            <a:endParaRPr lang="bg-BG" sz="2400" dirty="0" smtClean="0">
              <a:solidFill>
                <a:srgbClr val="17375E"/>
              </a:solidFill>
            </a:endParaRPr>
          </a:p>
          <a:p>
            <a:pPr>
              <a:buNone/>
            </a:pPr>
            <a:r>
              <a:rPr lang="bg-BG" sz="2400" dirty="0" smtClean="0">
                <a:solidFill>
                  <a:srgbClr val="17375E"/>
                </a:solidFill>
              </a:rPr>
              <a:t>	</a:t>
            </a:r>
            <a:endParaRPr lang="ru-RU" sz="2400" i="1" dirty="0" smtClean="0">
              <a:solidFill>
                <a:srgbClr val="17375E"/>
              </a:solidFill>
            </a:endParaRPr>
          </a:p>
          <a:p>
            <a:endParaRPr lang="ru-RU" sz="1800" dirty="0" smtClean="0">
              <a:solidFill>
                <a:srgbClr val="17375E"/>
              </a:solidFill>
            </a:endParaRPr>
          </a:p>
          <a:p>
            <a:endParaRPr lang="bg-BG" sz="1800" dirty="0" smtClean="0">
              <a:solidFill>
                <a:srgbClr val="17375E"/>
              </a:solidFill>
            </a:endParaRPr>
          </a:p>
        </p:txBody>
      </p:sp>
      <p:graphicFrame>
        <p:nvGraphicFramePr>
          <p:cNvPr id="7" name="Table 3"/>
          <p:cNvGraphicFramePr>
            <a:graphicFrameLocks noGrp="1"/>
          </p:cNvGraphicFramePr>
          <p:nvPr/>
        </p:nvGraphicFramePr>
        <p:xfrm>
          <a:off x="683568" y="3501008"/>
          <a:ext cx="7344816" cy="1512166"/>
        </p:xfrm>
        <a:graphic>
          <a:graphicData uri="http://schemas.openxmlformats.org/drawingml/2006/table">
            <a:tbl>
              <a:tblPr/>
              <a:tblGrid>
                <a:gridCol w="2220563"/>
                <a:gridCol w="3042567"/>
                <a:gridCol w="1178313"/>
                <a:gridCol w="903373"/>
              </a:tblGrid>
              <a:tr h="261301">
                <a:tc>
                  <a:txBody>
                    <a:bodyPr/>
                    <a:lstStyle/>
                    <a:p>
                      <a:pPr algn="ctr" fontAlgn="b"/>
                      <a:r>
                        <a:rPr lang="bg-BG" sz="800" b="1" i="0" u="none" strike="noStrike" dirty="0" smtClean="0">
                          <a:solidFill>
                            <a:srgbClr val="FFFFFF"/>
                          </a:solidFill>
                          <a:latin typeface="Verdana"/>
                        </a:rPr>
                        <a:t>ИНДИКАЦИЯ</a:t>
                      </a:r>
                      <a:endParaRPr lang="en-GB" sz="800" b="1" i="0" u="none" strike="noStrike" dirty="0">
                        <a:solidFill>
                          <a:srgbClr val="FFFFFF"/>
                        </a:solidFill>
                        <a:latin typeface="Verdana"/>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bg-BG" sz="800" b="1" i="0" u="none" strike="noStrike" dirty="0" smtClean="0">
                          <a:solidFill>
                            <a:srgbClr val="FFFFFF"/>
                          </a:solidFill>
                          <a:latin typeface="Verdana"/>
                        </a:rPr>
                        <a:t>ИНОВАТИВНИ ХАРАКТЕРИСТИКИ</a:t>
                      </a:r>
                      <a:endParaRPr lang="en-GB" sz="800" b="1" i="0" u="none" strike="noStrike" dirty="0">
                        <a:solidFill>
                          <a:srgbClr val="FFFFFF"/>
                        </a:solidFill>
                        <a:latin typeface="Verdana"/>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bg-BG" sz="800" b="1" i="0" u="none" strike="noStrike" dirty="0" smtClean="0">
                          <a:solidFill>
                            <a:srgbClr val="FFFFFF"/>
                          </a:solidFill>
                          <a:latin typeface="Verdana"/>
                        </a:rPr>
                        <a:t>МОЛЕКУЛА</a:t>
                      </a:r>
                      <a:endParaRPr lang="en-GB" sz="800" b="1" i="0" u="none" strike="noStrike" dirty="0">
                        <a:solidFill>
                          <a:srgbClr val="FFFFFF"/>
                        </a:solidFill>
                        <a:latin typeface="Verdana"/>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fontAlgn="b"/>
                      <a:r>
                        <a:rPr lang="en-GB" sz="800" b="1" i="0" u="none" strike="noStrike" dirty="0">
                          <a:solidFill>
                            <a:srgbClr val="FFFFFF"/>
                          </a:solidFill>
                          <a:latin typeface="Verdana"/>
                        </a:rPr>
                        <a:t>EMA </a:t>
                      </a:r>
                      <a:r>
                        <a:rPr lang="bg-BG" sz="800" b="1" i="0" u="none" strike="noStrike" dirty="0" smtClean="0">
                          <a:solidFill>
                            <a:srgbClr val="FFFFFF"/>
                          </a:solidFill>
                          <a:latin typeface="Verdana"/>
                        </a:rPr>
                        <a:t>РУ</a:t>
                      </a:r>
                      <a:endParaRPr lang="en-GB" sz="800" b="1" i="0" u="none" strike="noStrike" dirty="0">
                        <a:solidFill>
                          <a:srgbClr val="FFFFFF"/>
                        </a:solidFill>
                        <a:latin typeface="Verdana"/>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138985">
                <a:tc rowSpan="5">
                  <a:txBody>
                    <a:bodyPr/>
                    <a:lstStyle/>
                    <a:p>
                      <a:pPr algn="ctr" fontAlgn="ctr"/>
                      <a:r>
                        <a:rPr lang="bg-BG" sz="800" b="0" i="0" u="none" strike="noStrike" dirty="0" smtClean="0">
                          <a:solidFill>
                            <a:schemeClr val="tx1"/>
                          </a:solidFill>
                          <a:latin typeface="Arial" pitchFamily="34" charset="0"/>
                          <a:cs typeface="Arial" pitchFamily="34" charset="0"/>
                        </a:rPr>
                        <a:t>Диабет тип 2</a:t>
                      </a:r>
                      <a:endParaRPr lang="pt-BR" sz="800" b="0" i="0" u="none" strike="noStrike" dirty="0">
                        <a:solidFill>
                          <a:schemeClr val="tx1"/>
                        </a:solidFill>
                        <a:latin typeface="Arial" pitchFamily="34" charset="0"/>
                        <a:cs typeface="Arial" pitchFamily="34" charset="0"/>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a:txBody>
                    <a:bodyPr/>
                    <a:lstStyle/>
                    <a:p>
                      <a:pPr algn="ctr" fontAlgn="ctr"/>
                      <a:r>
                        <a:rPr lang="bg-BG" sz="800" b="0" i="0" u="none" strike="noStrike" dirty="0" smtClean="0">
                          <a:solidFill>
                            <a:schemeClr val="tx1"/>
                          </a:solidFill>
                          <a:latin typeface="Arial" pitchFamily="34" charset="0"/>
                          <a:cs typeface="Arial" pitchFamily="34" charset="0"/>
                        </a:rPr>
                        <a:t>Път на въвеждане:</a:t>
                      </a:r>
                      <a:r>
                        <a:rPr lang="bg-BG" sz="800" b="0" i="0" u="none" strike="noStrike" baseline="0" dirty="0" smtClean="0">
                          <a:solidFill>
                            <a:schemeClr val="tx1"/>
                          </a:solidFill>
                          <a:latin typeface="Arial" pitchFamily="34" charset="0"/>
                          <a:cs typeface="Arial" pitchFamily="34" charset="0"/>
                        </a:rPr>
                        <a:t> иновативен </a:t>
                      </a:r>
                      <a:r>
                        <a:rPr lang="en-US" sz="800" b="0" i="0" u="none" strike="noStrike" baseline="0" dirty="0" smtClean="0">
                          <a:solidFill>
                            <a:schemeClr val="tx1"/>
                          </a:solidFill>
                          <a:latin typeface="Arial" pitchFamily="34" charset="0"/>
                          <a:cs typeface="Arial" pitchFamily="34" charset="0"/>
                        </a:rPr>
                        <a:t>per oz</a:t>
                      </a:r>
                      <a:endParaRPr lang="pt-BR" sz="800" b="0" i="0" u="none" strike="noStrike" dirty="0" smtClean="0">
                        <a:solidFill>
                          <a:schemeClr val="tx1"/>
                        </a:solidFill>
                        <a:latin typeface="Arial" pitchFamily="34" charset="0"/>
                        <a:cs typeface="Arial" pitchFamily="34" charset="0"/>
                      </a:endParaRPr>
                    </a:p>
                    <a:p>
                      <a:pPr algn="ctr" fontAlgn="ctr"/>
                      <a:r>
                        <a:rPr lang="bg-BG" sz="800" b="0" i="0" u="none" strike="noStrike" baseline="0" dirty="0" smtClean="0">
                          <a:solidFill>
                            <a:schemeClr val="tx1"/>
                          </a:solidFill>
                          <a:latin typeface="Arial" pitchFamily="34" charset="0"/>
                          <a:cs typeface="Arial" pitchFamily="34" charset="0"/>
                        </a:rPr>
                        <a:t>Механизъм на действие</a:t>
                      </a:r>
                      <a:r>
                        <a:rPr lang="pt-BR" sz="800" b="0" i="0" u="none" strike="noStrike" baseline="0" dirty="0" smtClean="0">
                          <a:solidFill>
                            <a:schemeClr val="tx1"/>
                          </a:solidFill>
                          <a:latin typeface="Arial" pitchFamily="34" charset="0"/>
                          <a:cs typeface="Arial" pitchFamily="34" charset="0"/>
                        </a:rPr>
                        <a:t>: </a:t>
                      </a:r>
                      <a:r>
                        <a:rPr lang="pt-BR" sz="800" b="0" i="0" u="none" strike="noStrike" dirty="0" smtClean="0">
                          <a:solidFill>
                            <a:schemeClr val="tx1"/>
                          </a:solidFill>
                          <a:latin typeface="Arial" pitchFamily="34" charset="0"/>
                          <a:cs typeface="Arial" pitchFamily="34" charset="0"/>
                        </a:rPr>
                        <a:t>DPP 4 Inhibitor</a:t>
                      </a:r>
                      <a:endParaRPr lang="pt-BR" sz="800" b="0" i="0" u="none" strike="noStrike" dirty="0">
                        <a:solidFill>
                          <a:schemeClr val="tx1"/>
                        </a:solidFill>
                        <a:latin typeface="Arial" pitchFamily="34" charset="0"/>
                        <a:cs typeface="Arial" pitchFamily="34" charset="0"/>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800" b="0" i="0" u="none" strike="noStrike" dirty="0" err="1" smtClean="0">
                          <a:solidFill>
                            <a:schemeClr val="tx1"/>
                          </a:solidFill>
                          <a:latin typeface="Arial" pitchFamily="34" charset="0"/>
                          <a:cs typeface="Arial" pitchFamily="34" charset="0"/>
                        </a:rPr>
                        <a:t>Sitagliptin</a:t>
                      </a:r>
                      <a:endParaRPr lang="en-GB" sz="800" b="0" i="0" u="none" strike="noStrike" dirty="0">
                        <a:solidFill>
                          <a:schemeClr val="tx1"/>
                        </a:solidFill>
                        <a:latin typeface="Arial" pitchFamily="34" charset="0"/>
                        <a:cs typeface="Arial" pitchFamily="34" charset="0"/>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GB" sz="800" b="0" i="0" u="none" strike="noStrike" dirty="0" smtClean="0">
                          <a:solidFill>
                            <a:schemeClr val="tx1"/>
                          </a:solidFill>
                          <a:latin typeface="Arial" pitchFamily="34" charset="0"/>
                          <a:cs typeface="Arial" pitchFamily="34" charset="0"/>
                        </a:rPr>
                        <a:t>03/2007</a:t>
                      </a:r>
                      <a:endParaRPr lang="en-GB" sz="800" b="0" i="0" u="none" strike="noStrike" dirty="0">
                        <a:solidFill>
                          <a:schemeClr val="tx1"/>
                        </a:solidFill>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8985">
                <a:tc vMerge="1">
                  <a:txBody>
                    <a:bodyPr/>
                    <a:lstStyle/>
                    <a:p>
                      <a:endParaRPr lang="en-GB"/>
                    </a:p>
                  </a:txBody>
                  <a:tcPr/>
                </a:tc>
                <a:tc v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i="0" u="none" strike="noStrike" dirty="0" err="1" smtClean="0">
                          <a:solidFill>
                            <a:schemeClr val="tx1"/>
                          </a:solidFill>
                          <a:latin typeface="Arial" pitchFamily="34" charset="0"/>
                          <a:cs typeface="Arial" pitchFamily="34" charset="0"/>
                        </a:rPr>
                        <a:t>Vildaiptin</a:t>
                      </a:r>
                      <a:endParaRPr lang="en-GB" sz="800" b="0" i="0" u="none" strike="noStrike" dirty="0" smtClean="0">
                        <a:solidFill>
                          <a:schemeClr val="tx1"/>
                        </a:solidFill>
                        <a:latin typeface="Arial" pitchFamily="34" charset="0"/>
                        <a:cs typeface="Arial" pitchFamily="34" charset="0"/>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GB" sz="800" dirty="0" smtClean="0">
                          <a:solidFill>
                            <a:schemeClr val="tx1"/>
                          </a:solidFill>
                          <a:latin typeface="Arial" pitchFamily="34" charset="0"/>
                          <a:cs typeface="Arial" pitchFamily="34" charset="0"/>
                        </a:rPr>
                        <a:t>09/2007</a:t>
                      </a:r>
                      <a:endParaRPr lang="en-GB" sz="800" dirty="0">
                        <a:solidFill>
                          <a:schemeClr val="tx1"/>
                        </a:solidFill>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138985">
                <a:tc vMerge="1">
                  <a:txBody>
                    <a:bodyPr/>
                    <a:lstStyle/>
                    <a:p>
                      <a:endParaRPr lang="en-GB"/>
                    </a:p>
                  </a:txBody>
                  <a:tcPr/>
                </a:tc>
                <a:tc vMerge="1">
                  <a:txBody>
                    <a:bodyPr/>
                    <a:lstStyle/>
                    <a:p>
                      <a:pPr algn="ctr" fontAlgn="ctr"/>
                      <a:endParaRPr lang="pt-BR" sz="800" b="0" i="0" u="none" strike="noStrike" dirty="0">
                        <a:solidFill>
                          <a:schemeClr val="tx1"/>
                        </a:solidFill>
                        <a:latin typeface="+mn-lt"/>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800" b="0" i="0" u="none" strike="noStrike" dirty="0" err="1" smtClean="0">
                          <a:solidFill>
                            <a:schemeClr val="tx1">
                              <a:lumMod val="50000"/>
                              <a:lumOff val="50000"/>
                            </a:schemeClr>
                          </a:solidFill>
                          <a:latin typeface="Arial" pitchFamily="34" charset="0"/>
                          <a:cs typeface="Arial" pitchFamily="34" charset="0"/>
                        </a:rPr>
                        <a:t>Saxagliptin</a:t>
                      </a:r>
                      <a:endParaRPr lang="en-GB" sz="800" b="0" i="0" u="none" strike="noStrike" dirty="0">
                        <a:solidFill>
                          <a:schemeClr val="tx1">
                            <a:lumMod val="50000"/>
                            <a:lumOff val="50000"/>
                          </a:schemeClr>
                        </a:solidFill>
                        <a:latin typeface="Arial" pitchFamily="34" charset="0"/>
                        <a:cs typeface="Arial" pitchFamily="34" charset="0"/>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smtClean="0">
                          <a:solidFill>
                            <a:schemeClr val="tx1"/>
                          </a:solidFill>
                          <a:latin typeface="Arial" pitchFamily="34" charset="0"/>
                          <a:cs typeface="Arial" pitchFamily="34" charset="0"/>
                        </a:rPr>
                        <a:t>10/2009</a:t>
                      </a:r>
                      <a:endParaRPr lang="en-GB" sz="800" dirty="0">
                        <a:solidFill>
                          <a:schemeClr val="tx1"/>
                        </a:solidFill>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8985">
                <a:tc vMerge="1">
                  <a:txBody>
                    <a:bodyPr/>
                    <a:lstStyle/>
                    <a:p>
                      <a:pPr algn="ctr" fontAlgn="ctr"/>
                      <a:endParaRPr lang="en-GB" sz="800" b="0" i="0" u="none" strike="noStrike" dirty="0">
                        <a:solidFill>
                          <a:srgbClr val="000000"/>
                        </a:solidFill>
                        <a:latin typeface="Verdana"/>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bg-BG" sz="800" b="0" i="0" u="none" strike="noStrike" baseline="0" dirty="0" smtClean="0">
                          <a:solidFill>
                            <a:schemeClr val="tx1"/>
                          </a:solidFill>
                          <a:latin typeface="Arial" pitchFamily="34" charset="0"/>
                          <a:cs typeface="Arial" pitchFamily="34" charset="0"/>
                        </a:rPr>
                        <a:t>Механизъм на действие</a:t>
                      </a:r>
                      <a:r>
                        <a:rPr lang="pt-BR" sz="800" b="0" i="0" u="none" strike="noStrike" baseline="0" dirty="0" smtClean="0">
                          <a:solidFill>
                            <a:schemeClr val="tx1"/>
                          </a:solidFill>
                          <a:latin typeface="Arial" pitchFamily="34" charset="0"/>
                          <a:cs typeface="Arial" pitchFamily="34" charset="0"/>
                        </a:rPr>
                        <a:t>: </a:t>
                      </a:r>
                      <a:r>
                        <a:rPr lang="pt-BR" sz="800" b="0" i="0" u="none" strike="noStrike" dirty="0" smtClean="0">
                          <a:solidFill>
                            <a:schemeClr val="tx1"/>
                          </a:solidFill>
                          <a:latin typeface="Arial" pitchFamily="34" charset="0"/>
                          <a:cs typeface="Arial" pitchFamily="34" charset="0"/>
                        </a:rPr>
                        <a:t>GLP 1 Agonist</a:t>
                      </a:r>
                      <a:endParaRPr lang="pt-BR" sz="800" b="0" i="0" u="none" strike="noStrike" dirty="0">
                        <a:solidFill>
                          <a:schemeClr val="tx1"/>
                        </a:solidFill>
                        <a:latin typeface="Arial" pitchFamily="34" charset="0"/>
                        <a:cs typeface="Arial" pitchFamily="34" charset="0"/>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err="1" smtClean="0">
                          <a:solidFill>
                            <a:schemeClr val="tx1"/>
                          </a:solidFill>
                          <a:latin typeface="Arial" pitchFamily="34" charset="0"/>
                          <a:cs typeface="Arial" pitchFamily="34" charset="0"/>
                        </a:rPr>
                        <a:t>Exenatide</a:t>
                      </a:r>
                      <a:endParaRPr lang="en-GB" sz="800" dirty="0">
                        <a:solidFill>
                          <a:schemeClr val="tx1"/>
                        </a:solidFill>
                        <a:latin typeface="Arial" pitchFamily="34" charset="0"/>
                        <a:cs typeface="Arial" pitchFamily="34" charset="0"/>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smtClean="0">
                          <a:solidFill>
                            <a:schemeClr val="tx1"/>
                          </a:solidFill>
                          <a:latin typeface="Arial" pitchFamily="34" charset="0"/>
                          <a:cs typeface="Arial" pitchFamily="34" charset="0"/>
                        </a:rPr>
                        <a:t>11/2006</a:t>
                      </a:r>
                      <a:endParaRPr lang="en-GB" sz="800" dirty="0">
                        <a:solidFill>
                          <a:schemeClr val="tx1"/>
                        </a:solidFill>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8985">
                <a:tc vMerge="1">
                  <a:txBody>
                    <a:bodyPr/>
                    <a:lstStyle/>
                    <a:p>
                      <a:endParaRPr lang="en-GB"/>
                    </a:p>
                  </a:txBody>
                  <a:tcPr/>
                </a:tc>
                <a:tc v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err="1" smtClean="0">
                          <a:solidFill>
                            <a:schemeClr val="tx1"/>
                          </a:solidFill>
                          <a:latin typeface="Arial" pitchFamily="34" charset="0"/>
                          <a:cs typeface="Arial" pitchFamily="34" charset="0"/>
                        </a:rPr>
                        <a:t>Liraglutide</a:t>
                      </a:r>
                      <a:endParaRPr lang="en-GB" sz="800" dirty="0" smtClean="0">
                        <a:solidFill>
                          <a:schemeClr val="tx1"/>
                        </a:solidFill>
                        <a:latin typeface="Arial" pitchFamily="34" charset="0"/>
                        <a:cs typeface="Arial" pitchFamily="34" charset="0"/>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800" dirty="0" smtClean="0">
                          <a:solidFill>
                            <a:schemeClr val="tx1"/>
                          </a:solidFill>
                          <a:latin typeface="Arial" pitchFamily="34" charset="0"/>
                          <a:cs typeface="Arial" pitchFamily="34" charset="0"/>
                        </a:rPr>
                        <a:t>06/2009</a:t>
                      </a:r>
                      <a:endParaRPr lang="en-GB" sz="800" dirty="0">
                        <a:solidFill>
                          <a:schemeClr val="tx1"/>
                        </a:solidFill>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8985">
                <a:tc rowSpan="2">
                  <a:txBody>
                    <a:bodyPr/>
                    <a:lstStyle/>
                    <a:p>
                      <a:pPr algn="ctr" fontAlgn="ctr"/>
                      <a:r>
                        <a:rPr lang="bg-BG" sz="800" b="0" i="0" u="none" strike="noStrike" dirty="0" err="1" smtClean="0">
                          <a:solidFill>
                            <a:schemeClr val="tx1"/>
                          </a:solidFill>
                          <a:latin typeface="Arial" pitchFamily="34" charset="0"/>
                          <a:cs typeface="Arial" pitchFamily="34" charset="0"/>
                        </a:rPr>
                        <a:t>Тромбоемболични</a:t>
                      </a:r>
                      <a:r>
                        <a:rPr lang="bg-BG" sz="800" b="0" i="0" u="none" strike="noStrike" baseline="0" dirty="0" smtClean="0">
                          <a:solidFill>
                            <a:schemeClr val="tx1"/>
                          </a:solidFill>
                          <a:latin typeface="Arial" pitchFamily="34" charset="0"/>
                          <a:cs typeface="Arial" pitchFamily="34" charset="0"/>
                        </a:rPr>
                        <a:t>  заболявания</a:t>
                      </a:r>
                      <a:endParaRPr lang="en-GB" sz="800" b="0" i="0" u="none" strike="noStrike" dirty="0">
                        <a:solidFill>
                          <a:schemeClr val="tx1"/>
                        </a:solidFill>
                        <a:latin typeface="Arial" pitchFamily="34" charset="0"/>
                        <a:cs typeface="Arial" pitchFamily="34" charset="0"/>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algn="ctr" fontAlgn="ctr"/>
                      <a:r>
                        <a:rPr lang="bg-BG" sz="800" b="0" i="0" u="none" strike="noStrike" dirty="0" smtClean="0">
                          <a:solidFill>
                            <a:schemeClr val="tx1"/>
                          </a:solidFill>
                          <a:latin typeface="Arial" pitchFamily="34" charset="0"/>
                          <a:cs typeface="Arial" pitchFamily="34" charset="0"/>
                        </a:rPr>
                        <a:t>Път на въвеждане:</a:t>
                      </a:r>
                      <a:r>
                        <a:rPr lang="bg-BG" sz="800" b="0" i="0" u="none" strike="noStrike" baseline="0" dirty="0" smtClean="0">
                          <a:solidFill>
                            <a:schemeClr val="tx1"/>
                          </a:solidFill>
                          <a:latin typeface="Arial" pitchFamily="34" charset="0"/>
                          <a:cs typeface="Arial" pitchFamily="34" charset="0"/>
                        </a:rPr>
                        <a:t> иновативна </a:t>
                      </a:r>
                      <a:r>
                        <a:rPr lang="en-US" sz="800" b="0" i="0" u="none" strike="noStrike" baseline="0" dirty="0" smtClean="0">
                          <a:solidFill>
                            <a:schemeClr val="tx1"/>
                          </a:solidFill>
                          <a:latin typeface="Arial" pitchFamily="34" charset="0"/>
                          <a:cs typeface="Arial" pitchFamily="34" charset="0"/>
                        </a:rPr>
                        <a:t>per oz</a:t>
                      </a:r>
                      <a:endParaRPr lang="pt-BR" sz="800" b="0" i="0" u="none" strike="noStrike" dirty="0">
                        <a:solidFill>
                          <a:schemeClr val="tx1"/>
                        </a:solidFill>
                        <a:latin typeface="Arial" pitchFamily="34" charset="0"/>
                        <a:cs typeface="Arial" pitchFamily="34" charset="0"/>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GB" sz="800" b="0" i="0" u="none" strike="noStrike" dirty="0" err="1" smtClean="0">
                          <a:solidFill>
                            <a:schemeClr val="tx1"/>
                          </a:solidFill>
                          <a:latin typeface="Arial" pitchFamily="34" charset="0"/>
                          <a:cs typeface="Arial" pitchFamily="34" charset="0"/>
                        </a:rPr>
                        <a:t>Dabig</a:t>
                      </a:r>
                      <a:r>
                        <a:rPr lang="en-US" sz="800" b="0" i="0" u="none" strike="noStrike" dirty="0" smtClean="0">
                          <a:solidFill>
                            <a:schemeClr val="tx1"/>
                          </a:solidFill>
                          <a:latin typeface="Arial" pitchFamily="34" charset="0"/>
                          <a:cs typeface="Arial" pitchFamily="34" charset="0"/>
                        </a:rPr>
                        <a:t>a</a:t>
                      </a:r>
                      <a:r>
                        <a:rPr lang="en-GB" sz="800" b="0" i="0" u="none" strike="noStrike" dirty="0" err="1" smtClean="0">
                          <a:solidFill>
                            <a:schemeClr val="tx1"/>
                          </a:solidFill>
                          <a:latin typeface="Arial" pitchFamily="34" charset="0"/>
                          <a:cs typeface="Arial" pitchFamily="34" charset="0"/>
                        </a:rPr>
                        <a:t>tran</a:t>
                      </a:r>
                      <a:r>
                        <a:rPr lang="en-GB" sz="800" b="0" i="0" u="none" strike="noStrike" dirty="0" smtClean="0">
                          <a:solidFill>
                            <a:schemeClr val="tx1"/>
                          </a:solidFill>
                          <a:latin typeface="Arial" pitchFamily="34" charset="0"/>
                          <a:cs typeface="Arial" pitchFamily="34" charset="0"/>
                        </a:rPr>
                        <a:t> </a:t>
                      </a:r>
                      <a:r>
                        <a:rPr lang="en-GB" sz="800" b="0" i="0" u="none" strike="noStrike" dirty="0" err="1" smtClean="0">
                          <a:solidFill>
                            <a:schemeClr val="tx1"/>
                          </a:solidFill>
                          <a:latin typeface="Arial" pitchFamily="34" charset="0"/>
                          <a:cs typeface="Arial" pitchFamily="34" charset="0"/>
                        </a:rPr>
                        <a:t>Etexilate</a:t>
                      </a:r>
                      <a:endParaRPr lang="en-GB" sz="800" b="0" i="0" u="none" strike="noStrike" dirty="0">
                        <a:solidFill>
                          <a:schemeClr val="tx1"/>
                        </a:solidFill>
                        <a:latin typeface="Arial" pitchFamily="34" charset="0"/>
                        <a:cs typeface="Arial" pitchFamily="34" charset="0"/>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GB" sz="800" b="0" i="0" u="none" strike="noStrike" dirty="0" smtClean="0">
                          <a:solidFill>
                            <a:schemeClr val="tx1"/>
                          </a:solidFill>
                          <a:latin typeface="Arial" pitchFamily="34" charset="0"/>
                          <a:cs typeface="Arial" pitchFamily="34" charset="0"/>
                        </a:rPr>
                        <a:t>03/2008</a:t>
                      </a:r>
                      <a:endParaRPr lang="en-GB" sz="800" b="0" i="0" u="none" strike="noStrike" dirty="0">
                        <a:solidFill>
                          <a:schemeClr val="tx1"/>
                        </a:solidFill>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898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GB" sz="800" b="0" i="0" u="none" strike="noStrike" dirty="0" err="1" smtClean="0">
                          <a:solidFill>
                            <a:schemeClr val="tx1"/>
                          </a:solidFill>
                          <a:latin typeface="Arial" pitchFamily="34" charset="0"/>
                          <a:cs typeface="Arial" pitchFamily="34" charset="0"/>
                        </a:rPr>
                        <a:t>Rivaroxaban</a:t>
                      </a:r>
                      <a:endParaRPr lang="en-GB" sz="800" b="0" i="0" u="none" strike="noStrike" dirty="0">
                        <a:solidFill>
                          <a:schemeClr val="tx1"/>
                        </a:solidFill>
                        <a:latin typeface="Arial" pitchFamily="34" charset="0"/>
                        <a:cs typeface="Arial" pitchFamily="34" charset="0"/>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GB" sz="800" b="0" i="0" u="none" strike="noStrike" dirty="0" smtClean="0">
                          <a:solidFill>
                            <a:schemeClr val="tx1"/>
                          </a:solidFill>
                          <a:latin typeface="Arial" pitchFamily="34" charset="0"/>
                          <a:cs typeface="Arial" pitchFamily="34" charset="0"/>
                        </a:rPr>
                        <a:t>09/2008</a:t>
                      </a:r>
                      <a:endParaRPr lang="en-GB" sz="800" b="0" i="0" u="none" strike="noStrike" dirty="0">
                        <a:solidFill>
                          <a:schemeClr val="tx1"/>
                        </a:solidFill>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38985">
                <a:tc rowSpan="2">
                  <a:txBody>
                    <a:bodyPr/>
                    <a:lstStyle/>
                    <a:p>
                      <a:pPr algn="ctr" fontAlgn="ctr"/>
                      <a:r>
                        <a:rPr lang="en-GB" sz="800" b="0" i="0" u="none" strike="noStrike" dirty="0" smtClean="0">
                          <a:solidFill>
                            <a:schemeClr val="tx1"/>
                          </a:solidFill>
                          <a:latin typeface="Arial" pitchFamily="34" charset="0"/>
                          <a:cs typeface="Arial" pitchFamily="34" charset="0"/>
                        </a:rPr>
                        <a:t>‘</a:t>
                      </a:r>
                      <a:r>
                        <a:rPr lang="bg-BG" sz="800" b="0" i="0" u="none" strike="noStrike" dirty="0" smtClean="0">
                          <a:solidFill>
                            <a:schemeClr val="tx1"/>
                          </a:solidFill>
                          <a:latin typeface="Arial" pitchFamily="34" charset="0"/>
                          <a:cs typeface="Arial" pitchFamily="34" charset="0"/>
                        </a:rPr>
                        <a:t>Мокра</a:t>
                      </a:r>
                      <a:r>
                        <a:rPr lang="en-GB" sz="800" b="0" i="0" u="none" strike="noStrike" dirty="0" smtClean="0">
                          <a:solidFill>
                            <a:schemeClr val="tx1"/>
                          </a:solidFill>
                          <a:latin typeface="Arial" pitchFamily="34" charset="0"/>
                          <a:cs typeface="Arial" pitchFamily="34" charset="0"/>
                        </a:rPr>
                        <a:t>’ </a:t>
                      </a:r>
                      <a:r>
                        <a:rPr lang="bg-BG" sz="800" b="0" i="0" u="none" strike="noStrike" dirty="0" smtClean="0">
                          <a:solidFill>
                            <a:schemeClr val="tx1"/>
                          </a:solidFill>
                          <a:latin typeface="Arial" pitchFamily="34" charset="0"/>
                          <a:cs typeface="Arial" pitchFamily="34" charset="0"/>
                        </a:rPr>
                        <a:t> форма на </a:t>
                      </a:r>
                      <a:r>
                        <a:rPr lang="bg-BG" sz="800" b="0" i="0" u="none" strike="noStrike" dirty="0" err="1" smtClean="0">
                          <a:solidFill>
                            <a:schemeClr val="tx1"/>
                          </a:solidFill>
                          <a:latin typeface="Arial" pitchFamily="34" charset="0"/>
                          <a:cs typeface="Arial" pitchFamily="34" charset="0"/>
                        </a:rPr>
                        <a:t>въстрастова</a:t>
                      </a:r>
                      <a:r>
                        <a:rPr lang="bg-BG" sz="800" b="0" i="0" u="none" strike="noStrike" baseline="0" dirty="0" smtClean="0">
                          <a:solidFill>
                            <a:schemeClr val="tx1"/>
                          </a:solidFill>
                          <a:latin typeface="Arial" pitchFamily="34" charset="0"/>
                          <a:cs typeface="Arial" pitchFamily="34" charset="0"/>
                        </a:rPr>
                        <a:t> </a:t>
                      </a:r>
                      <a:r>
                        <a:rPr lang="bg-BG" sz="800" b="0" i="0" u="none" strike="noStrike" baseline="0" dirty="0" err="1" smtClean="0">
                          <a:solidFill>
                            <a:schemeClr val="tx1"/>
                          </a:solidFill>
                          <a:latin typeface="Arial" pitchFamily="34" charset="0"/>
                          <a:cs typeface="Arial" pitchFamily="34" charset="0"/>
                        </a:rPr>
                        <a:t>макуларна</a:t>
                      </a:r>
                      <a:r>
                        <a:rPr lang="bg-BG" sz="800" b="0" i="0" u="none" strike="noStrike" baseline="0" dirty="0" smtClean="0">
                          <a:solidFill>
                            <a:schemeClr val="tx1"/>
                          </a:solidFill>
                          <a:latin typeface="Arial" pitchFamily="34" charset="0"/>
                          <a:cs typeface="Arial" pitchFamily="34" charset="0"/>
                        </a:rPr>
                        <a:t>  дегенерация (</a:t>
                      </a:r>
                      <a:r>
                        <a:rPr lang="bg-BG" sz="800" b="0" i="0" u="none" strike="noStrike" dirty="0" smtClean="0">
                          <a:solidFill>
                            <a:schemeClr val="tx1"/>
                          </a:solidFill>
                          <a:latin typeface="Arial" pitchFamily="34" charset="0"/>
                          <a:cs typeface="Arial" pitchFamily="34" charset="0"/>
                        </a:rPr>
                        <a:t>ВМД</a:t>
                      </a:r>
                      <a:r>
                        <a:rPr lang="en-GB" sz="800" b="0" i="0" u="none" strike="noStrike" dirty="0" smtClean="0">
                          <a:solidFill>
                            <a:schemeClr val="tx1"/>
                          </a:solidFill>
                          <a:latin typeface="Arial" pitchFamily="34" charset="0"/>
                          <a:cs typeface="Arial" pitchFamily="34" charset="0"/>
                        </a:rPr>
                        <a:t>)</a:t>
                      </a:r>
                      <a:endParaRPr lang="en-GB" sz="800" b="0" i="0" u="none" strike="noStrike" dirty="0">
                        <a:solidFill>
                          <a:schemeClr val="tx1"/>
                        </a:solidFill>
                        <a:latin typeface="Arial" pitchFamily="34" charset="0"/>
                        <a:cs typeface="Arial" pitchFamily="34" charset="0"/>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bg-BG" sz="800" dirty="0" smtClean="0">
                          <a:solidFill>
                            <a:schemeClr val="tx1"/>
                          </a:solidFill>
                          <a:latin typeface="Arial" pitchFamily="34" charset="0"/>
                          <a:cs typeface="Arial" pitchFamily="34" charset="0"/>
                        </a:rPr>
                        <a:t>Терапевтичен напредък</a:t>
                      </a:r>
                      <a:r>
                        <a:rPr lang="en-GB" sz="800" dirty="0" smtClean="0">
                          <a:solidFill>
                            <a:schemeClr val="tx1"/>
                          </a:solidFill>
                          <a:latin typeface="Arial" pitchFamily="34" charset="0"/>
                          <a:cs typeface="Arial" pitchFamily="34" charset="0"/>
                        </a:rPr>
                        <a:t>: </a:t>
                      </a:r>
                      <a:r>
                        <a:rPr lang="bg-BG" sz="800" dirty="0" smtClean="0">
                          <a:solidFill>
                            <a:schemeClr val="tx1"/>
                          </a:solidFill>
                          <a:latin typeface="Arial" pitchFamily="34" charset="0"/>
                          <a:cs typeface="Arial" pitchFamily="34" charset="0"/>
                        </a:rPr>
                        <a:t>първото лечение, което подобрява зрението вместо само да забавя загубата на зрение</a:t>
                      </a:r>
                      <a:endParaRPr lang="en-GB" sz="800" b="0" i="0" u="none" strike="noStrike" dirty="0">
                        <a:solidFill>
                          <a:schemeClr val="tx1"/>
                        </a:solidFill>
                        <a:latin typeface="Arial" pitchFamily="34" charset="0"/>
                        <a:cs typeface="Arial" pitchFamily="34" charset="0"/>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800" b="0" i="0" u="none" strike="noStrike" dirty="0" err="1" smtClean="0">
                          <a:solidFill>
                            <a:schemeClr val="tx1">
                              <a:lumMod val="50000"/>
                              <a:lumOff val="50000"/>
                            </a:schemeClr>
                          </a:solidFill>
                          <a:latin typeface="Arial" pitchFamily="34" charset="0"/>
                          <a:cs typeface="Arial" pitchFamily="34" charset="0"/>
                        </a:rPr>
                        <a:t>Ranibzumab</a:t>
                      </a:r>
                      <a:endParaRPr lang="en-GB" sz="800" b="0" i="0" u="none" strike="noStrike" dirty="0">
                        <a:solidFill>
                          <a:schemeClr val="tx1">
                            <a:lumMod val="50000"/>
                            <a:lumOff val="50000"/>
                          </a:schemeClr>
                        </a:solidFill>
                        <a:latin typeface="Arial" pitchFamily="34" charset="0"/>
                        <a:cs typeface="Arial" pitchFamily="34" charset="0"/>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800" b="0" i="0" u="none" strike="noStrike" dirty="0" smtClean="0">
                          <a:solidFill>
                            <a:schemeClr val="tx1"/>
                          </a:solidFill>
                          <a:latin typeface="Arial" pitchFamily="34" charset="0"/>
                          <a:cs typeface="Arial" pitchFamily="34" charset="0"/>
                        </a:rPr>
                        <a:t>01/2007</a:t>
                      </a:r>
                      <a:endParaRPr lang="en-GB" sz="800" b="0" i="0" u="none" strike="noStrike" dirty="0">
                        <a:solidFill>
                          <a:schemeClr val="tx1"/>
                        </a:solidFill>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8985">
                <a:tc vMerge="1">
                  <a:txBody>
                    <a:bodyPr/>
                    <a:lstStyle/>
                    <a:p>
                      <a:pPr algn="ctr" fontAlgn="ctr"/>
                      <a:endParaRPr lang="en-GB" sz="800" b="0" i="0" u="none" strike="noStrike" dirty="0">
                        <a:solidFill>
                          <a:srgbClr val="000000"/>
                        </a:solidFill>
                        <a:latin typeface="Verdana"/>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fontAlgn="ctr"/>
                      <a:endParaRPr lang="en-GB" sz="800" b="0" i="0" u="none" strike="noStrike" dirty="0">
                        <a:solidFill>
                          <a:schemeClr val="tx1"/>
                        </a:solidFill>
                        <a:latin typeface="Verdana"/>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800" b="0" i="0" u="none" strike="noStrike" dirty="0" err="1" smtClean="0">
                          <a:solidFill>
                            <a:schemeClr val="tx1"/>
                          </a:solidFill>
                          <a:latin typeface="Arial" pitchFamily="34" charset="0"/>
                          <a:cs typeface="Arial" pitchFamily="34" charset="0"/>
                        </a:rPr>
                        <a:t>Pegaptanib</a:t>
                      </a:r>
                      <a:endParaRPr lang="en-GB" sz="800" b="0" i="0" u="none" strike="noStrike" dirty="0">
                        <a:solidFill>
                          <a:schemeClr val="tx1"/>
                        </a:solidFill>
                        <a:latin typeface="Arial" pitchFamily="34" charset="0"/>
                        <a:cs typeface="Arial" pitchFamily="34" charset="0"/>
                      </a:endParaRPr>
                    </a:p>
                  </a:txBody>
                  <a:tcPr marL="3285" marR="3285" marT="3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800" b="0" i="0" u="none" strike="noStrike" dirty="0" smtClean="0">
                          <a:solidFill>
                            <a:schemeClr val="tx1"/>
                          </a:solidFill>
                          <a:latin typeface="Arial" pitchFamily="34" charset="0"/>
                          <a:cs typeface="Arial" pitchFamily="34" charset="0"/>
                        </a:rPr>
                        <a:t>01/2006</a:t>
                      </a:r>
                      <a:endParaRPr lang="en-GB" sz="800" b="0" i="0" u="none" strike="noStrike" dirty="0">
                        <a:solidFill>
                          <a:schemeClr val="tx1"/>
                        </a:solidFill>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bg-BG" sz="2800" dirty="0" smtClean="0"/>
              <a:t>Потреблението на иновативни терапии в България е ниско</a:t>
            </a:r>
            <a:endParaRPr lang="en-GB" sz="2800" dirty="0"/>
          </a:p>
        </p:txBody>
      </p:sp>
      <p:sp>
        <p:nvSpPr>
          <p:cNvPr id="8" name="Content Placeholder 5"/>
          <p:cNvSpPr txBox="1">
            <a:spLocks/>
          </p:cNvSpPr>
          <p:nvPr/>
        </p:nvSpPr>
        <p:spPr bwMode="auto">
          <a:xfrm>
            <a:off x="467939" y="3425169"/>
            <a:ext cx="4333875" cy="25274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F7931D"/>
              </a:buClr>
              <a:buSzTx/>
              <a:tabLst/>
              <a:defRPr/>
            </a:pPr>
            <a:endParaRPr kumimoji="0" lang="en-GB" sz="2800" b="0" i="0" u="none" strike="noStrike" kern="0" cap="none" spc="0" normalizeH="0" baseline="0" noProof="0" dirty="0">
              <a:ln>
                <a:noFill/>
              </a:ln>
              <a:solidFill>
                <a:srgbClr val="007C94"/>
              </a:solidFill>
              <a:effectLst/>
              <a:uLnTx/>
              <a:uFillTx/>
              <a:latin typeface="+mn-lt"/>
              <a:ea typeface="+mn-ea"/>
              <a:cs typeface="ヒラギノ角ゴ Pro W3"/>
            </a:endParaRPr>
          </a:p>
        </p:txBody>
      </p:sp>
      <p:grpSp>
        <p:nvGrpSpPr>
          <p:cNvPr id="2" name="Group 14"/>
          <p:cNvGrpSpPr/>
          <p:nvPr/>
        </p:nvGrpSpPr>
        <p:grpSpPr>
          <a:xfrm>
            <a:off x="220288" y="1710779"/>
            <a:ext cx="8620125" cy="3924300"/>
            <a:chOff x="228599" y="1943100"/>
            <a:chExt cx="8620125" cy="3924300"/>
          </a:xfrm>
        </p:grpSpPr>
        <p:sp>
          <p:nvSpPr>
            <p:cNvPr id="16" name="Rectangle 15"/>
            <p:cNvSpPr/>
            <p:nvPr/>
          </p:nvSpPr>
          <p:spPr>
            <a:xfrm>
              <a:off x="228599" y="1943100"/>
              <a:ext cx="8620125" cy="152400"/>
            </a:xfrm>
            <a:prstGeom prst="rect">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28599" y="2238375"/>
              <a:ext cx="8620125" cy="152400"/>
            </a:xfrm>
            <a:prstGeom prst="rect">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28599" y="2533650"/>
              <a:ext cx="8620125" cy="152400"/>
            </a:xfrm>
            <a:prstGeom prst="rect">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228599" y="2828925"/>
              <a:ext cx="8620125" cy="152400"/>
            </a:xfrm>
            <a:prstGeom prst="rect">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28599" y="3114675"/>
              <a:ext cx="8620125" cy="152400"/>
            </a:xfrm>
            <a:prstGeom prst="rect">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228599" y="3409950"/>
              <a:ext cx="8620125" cy="152400"/>
            </a:xfrm>
            <a:prstGeom prst="rect">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228599" y="3686175"/>
              <a:ext cx="8620125" cy="152400"/>
            </a:xfrm>
            <a:prstGeom prst="rect">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228599" y="3981450"/>
              <a:ext cx="8620125" cy="152400"/>
            </a:xfrm>
            <a:prstGeom prst="rect">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28599" y="4267200"/>
              <a:ext cx="8620125" cy="152400"/>
            </a:xfrm>
            <a:prstGeom prst="rect">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28599" y="4552950"/>
              <a:ext cx="8620125" cy="152400"/>
            </a:xfrm>
            <a:prstGeom prst="rect">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228599" y="4848225"/>
              <a:ext cx="8620125" cy="152400"/>
            </a:xfrm>
            <a:prstGeom prst="rect">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228599" y="5133975"/>
              <a:ext cx="8620125" cy="152400"/>
            </a:xfrm>
            <a:prstGeom prst="rect">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228599" y="5429250"/>
              <a:ext cx="8620125" cy="152400"/>
            </a:xfrm>
            <a:prstGeom prst="rect">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228599" y="5715000"/>
              <a:ext cx="8620125" cy="152400"/>
            </a:xfrm>
            <a:prstGeom prst="rect">
              <a:avLst/>
            </a:prstGeom>
            <a:solidFill>
              <a:srgbClr val="A6A6A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30" name="Content Placeholder 3"/>
          <p:cNvGraphicFramePr>
            <a:graphicFrameLocks/>
          </p:cNvGraphicFramePr>
          <p:nvPr/>
        </p:nvGraphicFramePr>
        <p:xfrm>
          <a:off x="171077" y="1556792"/>
          <a:ext cx="3783012" cy="43878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1" name="Content Placeholder 3"/>
          <p:cNvGraphicFramePr>
            <a:graphicFrameLocks/>
          </p:cNvGraphicFramePr>
          <p:nvPr/>
        </p:nvGraphicFramePr>
        <p:xfrm>
          <a:off x="6333753" y="1547267"/>
          <a:ext cx="2573336" cy="4387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ontent Placeholder 3"/>
          <p:cNvGraphicFramePr>
            <a:graphicFrameLocks/>
          </p:cNvGraphicFramePr>
          <p:nvPr/>
        </p:nvGraphicFramePr>
        <p:xfrm>
          <a:off x="3923928" y="1556792"/>
          <a:ext cx="2573336" cy="4387850"/>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p:cNvSpPr txBox="1"/>
          <p:nvPr/>
        </p:nvSpPr>
        <p:spPr>
          <a:xfrm>
            <a:off x="1331640" y="1180952"/>
            <a:ext cx="6984776" cy="246221"/>
          </a:xfrm>
          <a:prstGeom prst="rect">
            <a:avLst/>
          </a:prstGeom>
          <a:noFill/>
        </p:spPr>
        <p:txBody>
          <a:bodyPr wrap="square" rtlCol="0">
            <a:spAutoFit/>
          </a:bodyPr>
          <a:lstStyle/>
          <a:p>
            <a:pPr algn="ctr"/>
            <a:r>
              <a:rPr lang="en-GB" sz="1000" b="1" dirty="0" smtClean="0">
                <a:solidFill>
                  <a:schemeClr val="tx1"/>
                </a:solidFill>
              </a:rPr>
              <a:t>MAT Q2 2012 </a:t>
            </a:r>
            <a:r>
              <a:rPr lang="bg-BG" sz="1000" b="1" dirty="0" smtClean="0">
                <a:solidFill>
                  <a:schemeClr val="tx1"/>
                </a:solidFill>
              </a:rPr>
              <a:t>консумация в обем ДДД</a:t>
            </a:r>
            <a:r>
              <a:rPr lang="en-GB" sz="1000" b="1" dirty="0" smtClean="0">
                <a:solidFill>
                  <a:schemeClr val="tx1"/>
                </a:solidFill>
              </a:rPr>
              <a:t> </a:t>
            </a:r>
            <a:r>
              <a:rPr lang="bg-BG" sz="1000" b="1" dirty="0" smtClean="0">
                <a:solidFill>
                  <a:schemeClr val="tx1"/>
                </a:solidFill>
              </a:rPr>
              <a:t>или</a:t>
            </a:r>
            <a:r>
              <a:rPr lang="en-GB" sz="1000" b="1" dirty="0" smtClean="0">
                <a:solidFill>
                  <a:schemeClr val="tx1"/>
                </a:solidFill>
              </a:rPr>
              <a:t> </a:t>
            </a:r>
            <a:r>
              <a:rPr lang="bg-BG" sz="1000" b="1" dirty="0" smtClean="0">
                <a:solidFill>
                  <a:schemeClr val="tx1"/>
                </a:solidFill>
              </a:rPr>
              <a:t>МГ</a:t>
            </a:r>
            <a:r>
              <a:rPr lang="en-GB" sz="1000" b="1" dirty="0" smtClean="0">
                <a:solidFill>
                  <a:schemeClr val="tx1"/>
                </a:solidFill>
              </a:rPr>
              <a:t>*/100,000 </a:t>
            </a:r>
            <a:r>
              <a:rPr lang="bg-BG" sz="1000" b="1" dirty="0" smtClean="0">
                <a:solidFill>
                  <a:schemeClr val="tx1"/>
                </a:solidFill>
              </a:rPr>
              <a:t>население индексирана към средноевропейско ниво</a:t>
            </a:r>
            <a:endParaRPr lang="en-GB" sz="1000" b="1" dirty="0">
              <a:solidFill>
                <a:schemeClr val="tx1"/>
              </a:solidFill>
            </a:endParaRPr>
          </a:p>
        </p:txBody>
      </p:sp>
      <p:sp>
        <p:nvSpPr>
          <p:cNvPr id="34" name="TextBox 33"/>
          <p:cNvSpPr txBox="1"/>
          <p:nvPr/>
        </p:nvSpPr>
        <p:spPr>
          <a:xfrm>
            <a:off x="1315665" y="1472654"/>
            <a:ext cx="2266950" cy="246221"/>
          </a:xfrm>
          <a:prstGeom prst="rect">
            <a:avLst/>
          </a:prstGeom>
          <a:noFill/>
        </p:spPr>
        <p:txBody>
          <a:bodyPr wrap="square" rtlCol="0">
            <a:spAutoFit/>
          </a:bodyPr>
          <a:lstStyle/>
          <a:p>
            <a:pPr algn="ctr"/>
            <a:r>
              <a:rPr lang="bg-BG" sz="1000" b="0" dirty="0" smtClean="0">
                <a:solidFill>
                  <a:schemeClr val="tx1"/>
                </a:solidFill>
              </a:rPr>
              <a:t>Иновативни </a:t>
            </a:r>
            <a:r>
              <a:rPr lang="bg-BG" sz="1000" b="0" dirty="0" err="1" smtClean="0">
                <a:solidFill>
                  <a:schemeClr val="tx1"/>
                </a:solidFill>
              </a:rPr>
              <a:t>антидиабетни</a:t>
            </a:r>
            <a:endParaRPr lang="en-GB" sz="1000" b="0" dirty="0">
              <a:solidFill>
                <a:schemeClr val="tx1"/>
              </a:solidFill>
            </a:endParaRPr>
          </a:p>
        </p:txBody>
      </p:sp>
      <p:sp>
        <p:nvSpPr>
          <p:cNvPr id="35" name="TextBox 34"/>
          <p:cNvSpPr txBox="1"/>
          <p:nvPr/>
        </p:nvSpPr>
        <p:spPr>
          <a:xfrm>
            <a:off x="3973140" y="1472654"/>
            <a:ext cx="2266950" cy="246221"/>
          </a:xfrm>
          <a:prstGeom prst="rect">
            <a:avLst/>
          </a:prstGeom>
          <a:noFill/>
        </p:spPr>
        <p:txBody>
          <a:bodyPr wrap="square" rtlCol="0">
            <a:spAutoFit/>
          </a:bodyPr>
          <a:lstStyle/>
          <a:p>
            <a:pPr algn="ctr"/>
            <a:r>
              <a:rPr lang="bg-BG" sz="1000" b="0" dirty="0" smtClean="0">
                <a:solidFill>
                  <a:schemeClr val="tx1"/>
                </a:solidFill>
              </a:rPr>
              <a:t>Иновативни </a:t>
            </a:r>
            <a:r>
              <a:rPr lang="bg-BG" sz="1000" b="0" dirty="0" err="1" smtClean="0">
                <a:solidFill>
                  <a:schemeClr val="tx1"/>
                </a:solidFill>
              </a:rPr>
              <a:t>антикоагуланти</a:t>
            </a:r>
            <a:endParaRPr lang="en-GB" sz="1000" b="0" dirty="0">
              <a:solidFill>
                <a:schemeClr val="tx1"/>
              </a:solidFill>
            </a:endParaRPr>
          </a:p>
        </p:txBody>
      </p:sp>
      <p:sp>
        <p:nvSpPr>
          <p:cNvPr id="36" name="TextBox 35"/>
          <p:cNvSpPr txBox="1"/>
          <p:nvPr/>
        </p:nvSpPr>
        <p:spPr>
          <a:xfrm>
            <a:off x="6084168" y="1472654"/>
            <a:ext cx="2727671" cy="246221"/>
          </a:xfrm>
          <a:prstGeom prst="rect">
            <a:avLst/>
          </a:prstGeom>
          <a:noFill/>
        </p:spPr>
        <p:txBody>
          <a:bodyPr wrap="square" rtlCol="0">
            <a:spAutoFit/>
          </a:bodyPr>
          <a:lstStyle/>
          <a:p>
            <a:pPr algn="ctr"/>
            <a:r>
              <a:rPr lang="bg-BG" sz="1000" b="0" dirty="0" smtClean="0">
                <a:solidFill>
                  <a:schemeClr val="tx1"/>
                </a:solidFill>
              </a:rPr>
              <a:t>Иновативни терапии срещу ‘мокра” ВМД</a:t>
            </a:r>
            <a:endParaRPr lang="en-GB" sz="1000" b="0" dirty="0">
              <a:solidFill>
                <a:schemeClr val="tx1"/>
              </a:solidFill>
            </a:endParaRPr>
          </a:p>
        </p:txBody>
      </p:sp>
      <p:sp>
        <p:nvSpPr>
          <p:cNvPr id="37" name="Rectangle 36"/>
          <p:cNvSpPr/>
          <p:nvPr/>
        </p:nvSpPr>
        <p:spPr bwMode="auto">
          <a:xfrm>
            <a:off x="220288" y="1721930"/>
            <a:ext cx="8620125" cy="4066246"/>
          </a:xfrm>
          <a:prstGeom prst="rect">
            <a:avLst/>
          </a:prstGeom>
          <a:noFill/>
          <a:ln w="9525" cap="flat" cmpd="sng" algn="ctr">
            <a:solidFill>
              <a:schemeClr val="tx1"/>
            </a:solidFill>
            <a:prstDash val="solid"/>
            <a:round/>
            <a:headEnd type="none" w="med" len="med"/>
            <a:tailEnd type="none" w="med" len="med"/>
          </a:ln>
          <a:effectLst/>
        </p:spPr>
        <p:txBody>
          <a:bodyPr vert="horz" wrap="square" lIns="46800" tIns="45720" rIns="46800" bIns="45720" numCol="1" rtlCol="0" anchor="ctr" anchorCtr="0" compatLnSpc="1">
            <a:prstTxWarp prst="textNoShape">
              <a:avLst/>
            </a:prstTxWarp>
          </a:bodyPr>
          <a:lstStyle/>
          <a:p>
            <a:pPr marL="180000" marR="0" indent="-180000" algn="l" defTabSz="914400" rtl="0" eaLnBrk="0" fontAlgn="base" latinLnBrk="0" hangingPunct="0">
              <a:lnSpc>
                <a:spcPct val="100000"/>
              </a:lnSpc>
              <a:spcBef>
                <a:spcPct val="0"/>
              </a:spcBef>
              <a:spcAft>
                <a:spcPct val="0"/>
              </a:spcAft>
              <a:buClr>
                <a:schemeClr val="accent2"/>
              </a:buClr>
              <a:buSzTx/>
              <a:buFont typeface="Wingdings" pitchFamily="2" charset="2"/>
              <a:buChar char="§"/>
              <a:tabLst/>
            </a:pPr>
            <a:endParaRPr kumimoji="0" lang="en-GB" sz="1200" b="0" i="0" u="none" strike="noStrike" cap="none" normalizeH="0" dirty="0" smtClean="0">
              <a:ln>
                <a:noFill/>
              </a:ln>
              <a:solidFill>
                <a:schemeClr val="tx1"/>
              </a:solidFill>
              <a:effectLst/>
              <a:latin typeface="Arial" pitchFamily="34" charset="0"/>
              <a:ea typeface="ヒラギノ角ゴ Pro W3" charset="-128"/>
            </a:endParaRPr>
          </a:p>
        </p:txBody>
      </p:sp>
      <p:sp>
        <p:nvSpPr>
          <p:cNvPr id="39" name="TextBox 38"/>
          <p:cNvSpPr txBox="1"/>
          <p:nvPr/>
        </p:nvSpPr>
        <p:spPr>
          <a:xfrm>
            <a:off x="1331640" y="5805264"/>
            <a:ext cx="6497758" cy="369332"/>
          </a:xfrm>
          <a:prstGeom prst="rect">
            <a:avLst/>
          </a:prstGeom>
          <a:noFill/>
        </p:spPr>
        <p:txBody>
          <a:bodyPr wrap="square" rtlCol="0" anchor="b">
            <a:spAutoFit/>
          </a:bodyPr>
          <a:lstStyle/>
          <a:p>
            <a:r>
              <a:rPr lang="bg-BG" sz="900" b="0" i="1" dirty="0" smtClean="0">
                <a:solidFill>
                  <a:srgbClr val="000708"/>
                </a:solidFill>
              </a:rPr>
              <a:t>Източник</a:t>
            </a:r>
            <a:r>
              <a:rPr lang="sv-SE" sz="900" b="0" i="1" dirty="0" smtClean="0">
                <a:solidFill>
                  <a:srgbClr val="000708"/>
                </a:solidFill>
              </a:rPr>
              <a:t> IMS Health MIDAS. </a:t>
            </a:r>
            <a:r>
              <a:rPr lang="bg-BG" sz="900" i="1" dirty="0" smtClean="0">
                <a:solidFill>
                  <a:srgbClr val="000708"/>
                </a:solidFill>
              </a:rPr>
              <a:t>Юни </a:t>
            </a:r>
            <a:r>
              <a:rPr lang="sv-SE" sz="900" b="0" i="1" dirty="0" smtClean="0">
                <a:solidFill>
                  <a:srgbClr val="000708"/>
                </a:solidFill>
              </a:rPr>
              <a:t>2012. </a:t>
            </a:r>
            <a:r>
              <a:rPr lang="bg-BG" sz="900" b="0" i="1" dirty="0" smtClean="0">
                <a:solidFill>
                  <a:srgbClr val="000708"/>
                </a:solidFill>
              </a:rPr>
              <a:t>Данни за населението от </a:t>
            </a:r>
            <a:r>
              <a:rPr lang="bg-BG" sz="900" b="0" i="1" dirty="0" err="1" smtClean="0">
                <a:solidFill>
                  <a:srgbClr val="000708"/>
                </a:solidFill>
              </a:rPr>
              <a:t>Евростат</a:t>
            </a:r>
            <a:r>
              <a:rPr lang="sv-SE" sz="900" b="0" i="1" dirty="0" smtClean="0">
                <a:solidFill>
                  <a:srgbClr val="000708"/>
                </a:solidFill>
              </a:rPr>
              <a:t>. </a:t>
            </a:r>
            <a:r>
              <a:rPr lang="bg-BG" sz="900" b="0" i="1" dirty="0" err="1" smtClean="0">
                <a:solidFill>
                  <a:srgbClr val="000708"/>
                </a:solidFill>
              </a:rPr>
              <a:t>Антидиабетни</a:t>
            </a:r>
            <a:r>
              <a:rPr lang="bg-BG" sz="900" b="0" i="1" dirty="0" smtClean="0">
                <a:solidFill>
                  <a:srgbClr val="000708"/>
                </a:solidFill>
              </a:rPr>
              <a:t> и </a:t>
            </a:r>
            <a:r>
              <a:rPr lang="bg-BG" sz="900" b="0" i="1" dirty="0" err="1" smtClean="0">
                <a:solidFill>
                  <a:srgbClr val="000708"/>
                </a:solidFill>
              </a:rPr>
              <a:t>антикоагуланти</a:t>
            </a:r>
            <a:r>
              <a:rPr lang="bg-BG" sz="900" b="0" i="1" dirty="0" smtClean="0">
                <a:solidFill>
                  <a:srgbClr val="000708"/>
                </a:solidFill>
              </a:rPr>
              <a:t> в ДДД, терапии срещу </a:t>
            </a:r>
            <a:r>
              <a:rPr lang="bg-BG" sz="900" i="1" dirty="0" smtClean="0">
                <a:solidFill>
                  <a:srgbClr val="000708"/>
                </a:solidFill>
              </a:rPr>
              <a:t>“</a:t>
            </a:r>
            <a:r>
              <a:rPr lang="bg-BG" sz="900" b="0" i="1" dirty="0" smtClean="0">
                <a:solidFill>
                  <a:srgbClr val="000708"/>
                </a:solidFill>
              </a:rPr>
              <a:t>мокра” ВМД в МГ</a:t>
            </a:r>
            <a:r>
              <a:rPr lang="sv-SE" sz="900" b="0" i="1" dirty="0" smtClean="0">
                <a:solidFill>
                  <a:srgbClr val="000708"/>
                </a:solidFill>
              </a:rPr>
              <a:t> </a:t>
            </a:r>
            <a:endParaRPr lang="en-GB" sz="900" dirty="0"/>
          </a:p>
        </p:txBody>
      </p:sp>
      <p:sp>
        <p:nvSpPr>
          <p:cNvPr id="38" name="Platshållare för bildnummer 4"/>
          <p:cNvSpPr>
            <a:spLocks noGrp="1"/>
          </p:cNvSpPr>
          <p:nvPr>
            <p:ph type="sldNum" sz="quarter" idx="4294967295"/>
          </p:nvPr>
        </p:nvSpPr>
        <p:spPr>
          <a:xfrm>
            <a:off x="8582485" y="6386929"/>
            <a:ext cx="396488" cy="154439"/>
          </a:xfrm>
          <a:prstGeom prst="rect">
            <a:avLst/>
          </a:prstGeom>
        </p:spPr>
        <p:txBody>
          <a:bodyPr/>
          <a:lstStyle/>
          <a:p>
            <a:fld id="{F2B5B6FF-6742-42ED-922D-A405021672AA}" type="slidenum">
              <a:rPr lang="fr-BE" smtClean="0"/>
              <a:pPr/>
              <a:t>18</a:t>
            </a:fld>
            <a:endParaRPr lang="fr-BE" dirty="0"/>
          </a:p>
        </p:txBody>
      </p:sp>
      <p:sp>
        <p:nvSpPr>
          <p:cNvPr id="40" name="Овал 39"/>
          <p:cNvSpPr/>
          <p:nvPr/>
        </p:nvSpPr>
        <p:spPr>
          <a:xfrm>
            <a:off x="539552" y="5445224"/>
            <a:ext cx="720080"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 xmlns:p14="http://schemas.microsoft.com/office/powerpoint/2010/main" val="2143703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71625" y="214313"/>
            <a:ext cx="7158038" cy="857250"/>
          </a:xfrm>
        </p:spPr>
        <p:txBody>
          <a:bodyPr>
            <a:normAutofit/>
          </a:bodyPr>
          <a:lstStyle/>
          <a:p>
            <a:r>
              <a:rPr lang="bg-BG" dirty="0" smtClean="0"/>
              <a:t>Хепатит С – иновативни терапии</a:t>
            </a:r>
          </a:p>
        </p:txBody>
      </p:sp>
      <p:graphicFrame>
        <p:nvGraphicFramePr>
          <p:cNvPr id="5" name="Content Placeholder 16"/>
          <p:cNvGraphicFramePr>
            <a:graphicFrameLocks noGrp="1"/>
          </p:cNvGraphicFramePr>
          <p:nvPr>
            <p:ph sz="half" idx="1"/>
          </p:nvPr>
        </p:nvGraphicFramePr>
        <p:xfrm>
          <a:off x="455613" y="1124745"/>
          <a:ext cx="8009961"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custDataLst>
              <p:tags r:id="rId1"/>
            </p:custDataLst>
          </p:nvPr>
        </p:nvSpPr>
        <p:spPr>
          <a:xfrm>
            <a:off x="323528" y="5583723"/>
            <a:ext cx="7056784" cy="646331"/>
          </a:xfrm>
          <a:prstGeom prst="rect">
            <a:avLst/>
          </a:prstGeom>
          <a:noFill/>
        </p:spPr>
        <p:txBody>
          <a:bodyPr wrap="square" rtlCol="0" anchor="b">
            <a:spAutoFit/>
          </a:bodyPr>
          <a:lstStyle/>
          <a:p>
            <a:r>
              <a:rPr lang="sv-SE" sz="900" i="1" dirty="0" smtClean="0"/>
              <a:t>Source: IMS Health MIDAS Q2-2013. Population numbers based on 2012 figures from Eurostat. Countries where IMS does not audit the hospital market have also been excluded from the analaysis (Estonia, Greece, Latvia, Netherlands and Luxembourg). In some countries uptake may be impacted by parallel trade which cannot be adjusted for. Note: sales include both private and public reimbursed market, in countries where reimbursement status has not been granted data represents uptake into the private market only</a:t>
            </a:r>
            <a:endParaRPr lang="en-GB" sz="900" i="1" dirty="0"/>
          </a:p>
        </p:txBody>
      </p:sp>
      <p:sp>
        <p:nvSpPr>
          <p:cNvPr id="7" name="Oval 6"/>
          <p:cNvSpPr/>
          <p:nvPr/>
        </p:nvSpPr>
        <p:spPr>
          <a:xfrm>
            <a:off x="1763688" y="4437112"/>
            <a:ext cx="216024"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571625" y="214313"/>
            <a:ext cx="7158038" cy="857250"/>
          </a:xfrm>
        </p:spPr>
        <p:txBody>
          <a:bodyPr/>
          <a:lstStyle/>
          <a:p>
            <a:r>
              <a:rPr lang="bg-BG" dirty="0" smtClean="0"/>
              <a:t>КАКВО Е </a:t>
            </a:r>
            <a:r>
              <a:rPr lang="en-US" dirty="0" smtClean="0"/>
              <a:t>ARPharM</a:t>
            </a:r>
            <a:r>
              <a:rPr lang="bg-BG" dirty="0" smtClean="0"/>
              <a:t>?</a:t>
            </a:r>
          </a:p>
        </p:txBody>
      </p:sp>
      <p:sp>
        <p:nvSpPr>
          <p:cNvPr id="3" name="Content Placeholder 2"/>
          <p:cNvSpPr>
            <a:spLocks noGrp="1"/>
          </p:cNvSpPr>
          <p:nvPr>
            <p:ph idx="1"/>
          </p:nvPr>
        </p:nvSpPr>
        <p:spPr/>
        <p:txBody>
          <a:bodyPr>
            <a:normAutofit lnSpcReduction="10000"/>
          </a:bodyPr>
          <a:lstStyle/>
          <a:p>
            <a:r>
              <a:rPr lang="ru-RU" sz="1800" dirty="0" err="1" smtClean="0">
                <a:solidFill>
                  <a:srgbClr val="17375E"/>
                </a:solidFill>
              </a:rPr>
              <a:t>Асоциация</a:t>
            </a:r>
            <a:r>
              <a:rPr lang="ru-RU" sz="1800" dirty="0" smtClean="0">
                <a:solidFill>
                  <a:srgbClr val="17375E"/>
                </a:solidFill>
              </a:rPr>
              <a:t>, </a:t>
            </a:r>
            <a:r>
              <a:rPr lang="ru-RU" sz="1800" dirty="0" err="1" smtClean="0">
                <a:solidFill>
                  <a:srgbClr val="17375E"/>
                </a:solidFill>
              </a:rPr>
              <a:t>обединяваща</a:t>
            </a:r>
            <a:r>
              <a:rPr lang="ru-RU" sz="1800" dirty="0" smtClean="0">
                <a:solidFill>
                  <a:srgbClr val="17375E"/>
                </a:solidFill>
              </a:rPr>
              <a:t> 24 </a:t>
            </a:r>
            <a:r>
              <a:rPr lang="ru-RU" sz="1800" dirty="0" err="1" smtClean="0">
                <a:solidFill>
                  <a:srgbClr val="17375E"/>
                </a:solidFill>
              </a:rPr>
              <a:t>международни</a:t>
            </a:r>
            <a:r>
              <a:rPr lang="ru-RU" sz="1800" dirty="0" smtClean="0">
                <a:solidFill>
                  <a:srgbClr val="17375E"/>
                </a:solidFill>
              </a:rPr>
              <a:t> </a:t>
            </a:r>
            <a:r>
              <a:rPr lang="ru-RU" sz="1800" dirty="0" err="1" smtClean="0">
                <a:solidFill>
                  <a:srgbClr val="17375E"/>
                </a:solidFill>
              </a:rPr>
              <a:t>научно-изследователски</a:t>
            </a:r>
            <a:r>
              <a:rPr lang="ru-RU" sz="1800" dirty="0" smtClean="0">
                <a:solidFill>
                  <a:srgbClr val="17375E"/>
                </a:solidFill>
              </a:rPr>
              <a:t> </a:t>
            </a:r>
            <a:r>
              <a:rPr lang="ru-RU" sz="1800" dirty="0" err="1" smtClean="0">
                <a:solidFill>
                  <a:srgbClr val="17375E"/>
                </a:solidFill>
              </a:rPr>
              <a:t>фармацевтични</a:t>
            </a:r>
            <a:r>
              <a:rPr lang="ru-RU" sz="1800" dirty="0" smtClean="0">
                <a:solidFill>
                  <a:srgbClr val="17375E"/>
                </a:solidFill>
              </a:rPr>
              <a:t> компании от </a:t>
            </a:r>
            <a:r>
              <a:rPr lang="ru-RU" sz="1800" dirty="0" err="1" smtClean="0">
                <a:solidFill>
                  <a:srgbClr val="17375E"/>
                </a:solidFill>
              </a:rPr>
              <a:t>цял</a:t>
            </a:r>
            <a:r>
              <a:rPr lang="ru-RU" sz="1800" dirty="0" smtClean="0">
                <a:solidFill>
                  <a:srgbClr val="17375E"/>
                </a:solidFill>
              </a:rPr>
              <a:t> свят, </a:t>
            </a:r>
            <a:r>
              <a:rPr lang="ru-RU" sz="1800" dirty="0" err="1" smtClean="0">
                <a:solidFill>
                  <a:srgbClr val="17375E"/>
                </a:solidFill>
              </a:rPr>
              <a:t>работещи</a:t>
            </a:r>
            <a:r>
              <a:rPr lang="ru-RU" sz="1800" dirty="0" smtClean="0">
                <a:solidFill>
                  <a:srgbClr val="17375E"/>
                </a:solidFill>
              </a:rPr>
              <a:t> на </a:t>
            </a:r>
            <a:r>
              <a:rPr lang="ru-RU" sz="1800" dirty="0" err="1" smtClean="0">
                <a:solidFill>
                  <a:srgbClr val="17375E"/>
                </a:solidFill>
              </a:rPr>
              <a:t>българския</a:t>
            </a:r>
            <a:r>
              <a:rPr lang="ru-RU" sz="1800" dirty="0" smtClean="0">
                <a:solidFill>
                  <a:srgbClr val="17375E"/>
                </a:solidFill>
              </a:rPr>
              <a:t> </a:t>
            </a:r>
            <a:r>
              <a:rPr lang="ru-RU" sz="1800" dirty="0" err="1" smtClean="0">
                <a:solidFill>
                  <a:srgbClr val="17375E"/>
                </a:solidFill>
              </a:rPr>
              <a:t>пазар</a:t>
            </a:r>
            <a:endParaRPr lang="ru-RU" sz="1800" dirty="0" smtClean="0">
              <a:solidFill>
                <a:srgbClr val="17375E"/>
              </a:solidFill>
            </a:endParaRPr>
          </a:p>
          <a:p>
            <a:pPr>
              <a:buNone/>
            </a:pPr>
            <a:endParaRPr lang="ru-RU" sz="1800" dirty="0" smtClean="0">
              <a:solidFill>
                <a:srgbClr val="17375E"/>
              </a:solidFill>
            </a:endParaRPr>
          </a:p>
          <a:p>
            <a:r>
              <a:rPr lang="ru-RU" sz="1800" dirty="0" err="1" smtClean="0">
                <a:solidFill>
                  <a:srgbClr val="17375E"/>
                </a:solidFill>
              </a:rPr>
              <a:t>Обединява</a:t>
            </a:r>
            <a:r>
              <a:rPr lang="ru-RU" sz="1800" dirty="0" smtClean="0">
                <a:solidFill>
                  <a:srgbClr val="17375E"/>
                </a:solidFill>
              </a:rPr>
              <a:t> компании, </a:t>
            </a:r>
            <a:r>
              <a:rPr lang="ru-RU" sz="1800" dirty="0" err="1" smtClean="0">
                <a:solidFill>
                  <a:srgbClr val="17375E"/>
                </a:solidFill>
              </a:rPr>
              <a:t>чиято</a:t>
            </a:r>
            <a:r>
              <a:rPr lang="ru-RU" sz="1800" dirty="0" smtClean="0">
                <a:solidFill>
                  <a:srgbClr val="17375E"/>
                </a:solidFill>
              </a:rPr>
              <a:t> </a:t>
            </a:r>
            <a:r>
              <a:rPr lang="ru-RU" sz="1800" dirty="0" err="1" smtClean="0">
                <a:solidFill>
                  <a:srgbClr val="17375E"/>
                </a:solidFill>
              </a:rPr>
              <a:t>основна</a:t>
            </a:r>
            <a:r>
              <a:rPr lang="ru-RU" sz="1800" dirty="0" smtClean="0">
                <a:solidFill>
                  <a:srgbClr val="17375E"/>
                </a:solidFill>
              </a:rPr>
              <a:t> </a:t>
            </a:r>
            <a:r>
              <a:rPr lang="ru-RU" sz="1800" dirty="0" err="1" smtClean="0">
                <a:solidFill>
                  <a:srgbClr val="17375E"/>
                </a:solidFill>
              </a:rPr>
              <a:t>дейност</a:t>
            </a:r>
            <a:r>
              <a:rPr lang="ru-RU" sz="1800" dirty="0" smtClean="0">
                <a:solidFill>
                  <a:srgbClr val="17375E"/>
                </a:solidFill>
              </a:rPr>
              <a:t> е да </a:t>
            </a:r>
            <a:r>
              <a:rPr lang="ru-RU" sz="1800" dirty="0" err="1" smtClean="0">
                <a:solidFill>
                  <a:srgbClr val="17375E"/>
                </a:solidFill>
              </a:rPr>
              <a:t>инвестират</a:t>
            </a:r>
            <a:r>
              <a:rPr lang="ru-RU" sz="1800" dirty="0" smtClean="0">
                <a:solidFill>
                  <a:srgbClr val="17375E"/>
                </a:solidFill>
              </a:rPr>
              <a:t> в </a:t>
            </a:r>
            <a:r>
              <a:rPr lang="ru-RU" sz="1800" dirty="0" err="1" smtClean="0">
                <a:solidFill>
                  <a:srgbClr val="17375E"/>
                </a:solidFill>
              </a:rPr>
              <a:t>развитието</a:t>
            </a:r>
            <a:r>
              <a:rPr lang="ru-RU" sz="1800" dirty="0" smtClean="0">
                <a:solidFill>
                  <a:srgbClr val="17375E"/>
                </a:solidFill>
              </a:rPr>
              <a:t> на нови </a:t>
            </a:r>
            <a:r>
              <a:rPr lang="ru-RU" sz="1800" dirty="0" err="1" smtClean="0">
                <a:solidFill>
                  <a:srgbClr val="17375E"/>
                </a:solidFill>
              </a:rPr>
              <a:t>лекарствени</a:t>
            </a:r>
            <a:r>
              <a:rPr lang="ru-RU" sz="1800" dirty="0" smtClean="0">
                <a:solidFill>
                  <a:srgbClr val="17375E"/>
                </a:solidFill>
              </a:rPr>
              <a:t> </a:t>
            </a:r>
            <a:r>
              <a:rPr lang="ru-RU" sz="1800" dirty="0" err="1" smtClean="0">
                <a:solidFill>
                  <a:srgbClr val="17375E"/>
                </a:solidFill>
              </a:rPr>
              <a:t>продукти</a:t>
            </a:r>
            <a:r>
              <a:rPr lang="ru-RU" sz="1800" dirty="0" smtClean="0">
                <a:solidFill>
                  <a:srgbClr val="17375E"/>
                </a:solidFill>
              </a:rPr>
              <a:t>, </a:t>
            </a:r>
            <a:r>
              <a:rPr lang="ru-RU" sz="1800" dirty="0" err="1" smtClean="0">
                <a:solidFill>
                  <a:srgbClr val="17375E"/>
                </a:solidFill>
              </a:rPr>
              <a:t>които</a:t>
            </a:r>
            <a:r>
              <a:rPr lang="ru-RU" sz="1800" dirty="0" smtClean="0">
                <a:solidFill>
                  <a:srgbClr val="17375E"/>
                </a:solidFill>
              </a:rPr>
              <a:t> </a:t>
            </a:r>
            <a:r>
              <a:rPr lang="ru-RU" sz="1800" dirty="0" err="1" smtClean="0">
                <a:solidFill>
                  <a:srgbClr val="17375E"/>
                </a:solidFill>
              </a:rPr>
              <a:t>спасяват</a:t>
            </a:r>
            <a:r>
              <a:rPr lang="ru-RU" sz="1800" dirty="0" smtClean="0">
                <a:solidFill>
                  <a:srgbClr val="17375E"/>
                </a:solidFill>
              </a:rPr>
              <a:t> или </a:t>
            </a:r>
            <a:r>
              <a:rPr lang="ru-RU" sz="1800" dirty="0" err="1" smtClean="0">
                <a:solidFill>
                  <a:srgbClr val="17375E"/>
                </a:solidFill>
              </a:rPr>
              <a:t>удължават</a:t>
            </a:r>
            <a:r>
              <a:rPr lang="ru-RU" sz="1800" dirty="0" smtClean="0">
                <a:solidFill>
                  <a:srgbClr val="17375E"/>
                </a:solidFill>
              </a:rPr>
              <a:t> </a:t>
            </a:r>
            <a:r>
              <a:rPr lang="ru-RU" sz="1800" dirty="0" err="1" smtClean="0">
                <a:solidFill>
                  <a:srgbClr val="17375E"/>
                </a:solidFill>
              </a:rPr>
              <a:t>човешкия</a:t>
            </a:r>
            <a:r>
              <a:rPr lang="ru-RU" sz="1800" dirty="0" smtClean="0">
                <a:solidFill>
                  <a:srgbClr val="17375E"/>
                </a:solidFill>
              </a:rPr>
              <a:t> живот, или </a:t>
            </a:r>
            <a:r>
              <a:rPr lang="ru-RU" sz="1800" dirty="0" err="1" smtClean="0">
                <a:solidFill>
                  <a:srgbClr val="17375E"/>
                </a:solidFill>
              </a:rPr>
              <a:t>значително</a:t>
            </a:r>
            <a:r>
              <a:rPr lang="ru-RU" sz="1800" dirty="0" smtClean="0">
                <a:solidFill>
                  <a:srgbClr val="17375E"/>
                </a:solidFill>
              </a:rPr>
              <a:t> </a:t>
            </a:r>
            <a:r>
              <a:rPr lang="ru-RU" sz="1800" dirty="0" err="1" smtClean="0">
                <a:solidFill>
                  <a:srgbClr val="17375E"/>
                </a:solidFill>
              </a:rPr>
              <a:t>подобряват</a:t>
            </a:r>
            <a:r>
              <a:rPr lang="ru-RU" sz="1800" dirty="0" smtClean="0">
                <a:solidFill>
                  <a:srgbClr val="17375E"/>
                </a:solidFill>
              </a:rPr>
              <a:t> </a:t>
            </a:r>
            <a:r>
              <a:rPr lang="ru-RU" sz="1800" dirty="0" err="1" smtClean="0">
                <a:solidFill>
                  <a:srgbClr val="17375E"/>
                </a:solidFill>
              </a:rPr>
              <a:t>качеството</a:t>
            </a:r>
            <a:r>
              <a:rPr lang="ru-RU" sz="1800" dirty="0" smtClean="0">
                <a:solidFill>
                  <a:srgbClr val="17375E"/>
                </a:solidFill>
              </a:rPr>
              <a:t> </a:t>
            </a:r>
            <a:r>
              <a:rPr lang="ru-RU" sz="1800" dirty="0" err="1" smtClean="0">
                <a:solidFill>
                  <a:srgbClr val="17375E"/>
                </a:solidFill>
              </a:rPr>
              <a:t>му</a:t>
            </a:r>
            <a:r>
              <a:rPr lang="ru-RU" sz="1800" dirty="0" smtClean="0">
                <a:solidFill>
                  <a:srgbClr val="17375E"/>
                </a:solidFill>
              </a:rPr>
              <a:t>.</a:t>
            </a:r>
          </a:p>
          <a:p>
            <a:pPr>
              <a:buNone/>
            </a:pPr>
            <a:endParaRPr lang="ru-RU" sz="1800" dirty="0" smtClean="0">
              <a:solidFill>
                <a:srgbClr val="17375E"/>
              </a:solidFill>
            </a:endParaRPr>
          </a:p>
          <a:p>
            <a:r>
              <a:rPr lang="ru-RU" sz="1800" dirty="0" err="1" smtClean="0">
                <a:solidFill>
                  <a:srgbClr val="17375E"/>
                </a:solidFill>
              </a:rPr>
              <a:t>Сдружение</a:t>
            </a:r>
            <a:r>
              <a:rPr lang="ru-RU" sz="1800" dirty="0" smtClean="0">
                <a:solidFill>
                  <a:srgbClr val="17375E"/>
                </a:solidFill>
              </a:rPr>
              <a:t> с </a:t>
            </a:r>
            <a:r>
              <a:rPr lang="ru-RU" sz="1800" dirty="0" err="1" smtClean="0">
                <a:solidFill>
                  <a:srgbClr val="17375E"/>
                </a:solidFill>
              </a:rPr>
              <a:t>нестопанска</a:t>
            </a:r>
            <a:r>
              <a:rPr lang="ru-RU" sz="1800" dirty="0" smtClean="0">
                <a:solidFill>
                  <a:srgbClr val="17375E"/>
                </a:solidFill>
              </a:rPr>
              <a:t> цел, </a:t>
            </a:r>
            <a:r>
              <a:rPr lang="ru-RU" sz="1800" dirty="0" err="1" smtClean="0">
                <a:solidFill>
                  <a:srgbClr val="17375E"/>
                </a:solidFill>
              </a:rPr>
              <a:t>създадено</a:t>
            </a:r>
            <a:r>
              <a:rPr lang="ru-RU" sz="1800" dirty="0" smtClean="0">
                <a:solidFill>
                  <a:srgbClr val="17375E"/>
                </a:solidFill>
              </a:rPr>
              <a:t> </a:t>
            </a:r>
            <a:r>
              <a:rPr lang="ru-RU" sz="1800" dirty="0" err="1" smtClean="0">
                <a:solidFill>
                  <a:srgbClr val="17375E"/>
                </a:solidFill>
              </a:rPr>
              <a:t>през</a:t>
            </a:r>
            <a:r>
              <a:rPr lang="ru-RU" sz="1800" dirty="0" smtClean="0">
                <a:solidFill>
                  <a:srgbClr val="17375E"/>
                </a:solidFill>
              </a:rPr>
              <a:t> 1996 г ., член на </a:t>
            </a:r>
            <a:r>
              <a:rPr lang="ru-RU" sz="1800" dirty="0" err="1" smtClean="0">
                <a:solidFill>
                  <a:srgbClr val="17375E"/>
                </a:solidFill>
              </a:rPr>
              <a:t>Eвропейската</a:t>
            </a:r>
            <a:r>
              <a:rPr lang="ru-RU" sz="1800" dirty="0" smtClean="0">
                <a:solidFill>
                  <a:srgbClr val="17375E"/>
                </a:solidFill>
              </a:rPr>
              <a:t> федерация на </a:t>
            </a:r>
            <a:r>
              <a:rPr lang="ru-RU" sz="1800" dirty="0" err="1" smtClean="0">
                <a:solidFill>
                  <a:srgbClr val="17375E"/>
                </a:solidFill>
              </a:rPr>
              <a:t>фармацевтичните</a:t>
            </a:r>
            <a:r>
              <a:rPr lang="ru-RU" sz="1800" dirty="0" smtClean="0">
                <a:solidFill>
                  <a:srgbClr val="17375E"/>
                </a:solidFill>
              </a:rPr>
              <a:t> индустрии и </a:t>
            </a:r>
            <a:r>
              <a:rPr lang="ru-RU" sz="1800" dirty="0" err="1" smtClean="0">
                <a:solidFill>
                  <a:srgbClr val="17375E"/>
                </a:solidFill>
              </a:rPr>
              <a:t>асоциации</a:t>
            </a:r>
            <a:r>
              <a:rPr lang="ru-RU" sz="1800" dirty="0" smtClean="0">
                <a:solidFill>
                  <a:srgbClr val="17375E"/>
                </a:solidFill>
              </a:rPr>
              <a:t> (EFPIA)</a:t>
            </a:r>
          </a:p>
          <a:p>
            <a:endParaRPr lang="ru-RU" sz="1800" dirty="0" smtClean="0">
              <a:solidFill>
                <a:srgbClr val="17375E"/>
              </a:solidFill>
            </a:endParaRPr>
          </a:p>
          <a:p>
            <a:r>
              <a:rPr lang="ru-RU" sz="1800" dirty="0" smtClean="0">
                <a:solidFill>
                  <a:srgbClr val="17375E"/>
                </a:solidFill>
              </a:rPr>
              <a:t>Цели :</a:t>
            </a:r>
          </a:p>
          <a:p>
            <a:pPr lvl="1">
              <a:buFont typeface="Wingdings" pitchFamily="2" charset="2"/>
              <a:buChar char="ü"/>
            </a:pPr>
            <a:r>
              <a:rPr lang="ru-RU" sz="1600" dirty="0" smtClean="0">
                <a:solidFill>
                  <a:srgbClr val="17375E"/>
                </a:solidFill>
              </a:rPr>
              <a:t>Да </a:t>
            </a:r>
            <a:r>
              <a:rPr lang="ru-RU" sz="1600" dirty="0" err="1" smtClean="0">
                <a:solidFill>
                  <a:srgbClr val="17375E"/>
                </a:solidFill>
              </a:rPr>
              <a:t>допринася</a:t>
            </a:r>
            <a:r>
              <a:rPr lang="ru-RU" sz="1600" dirty="0" smtClean="0">
                <a:solidFill>
                  <a:srgbClr val="17375E"/>
                </a:solidFill>
              </a:rPr>
              <a:t> за </a:t>
            </a:r>
            <a:r>
              <a:rPr lang="ru-RU" sz="1600" dirty="0" err="1" smtClean="0">
                <a:solidFill>
                  <a:srgbClr val="17375E"/>
                </a:solidFill>
              </a:rPr>
              <a:t>опазване</a:t>
            </a:r>
            <a:r>
              <a:rPr lang="ru-RU" sz="1600" dirty="0" smtClean="0">
                <a:solidFill>
                  <a:srgbClr val="17375E"/>
                </a:solidFill>
              </a:rPr>
              <a:t> и защита на </a:t>
            </a:r>
            <a:r>
              <a:rPr lang="ru-RU" sz="1600" dirty="0" err="1" smtClean="0">
                <a:solidFill>
                  <a:srgbClr val="17375E"/>
                </a:solidFill>
              </a:rPr>
              <a:t>здравето</a:t>
            </a:r>
            <a:r>
              <a:rPr lang="ru-RU" sz="1600" dirty="0" smtClean="0">
                <a:solidFill>
                  <a:srgbClr val="17375E"/>
                </a:solidFill>
              </a:rPr>
              <a:t> </a:t>
            </a:r>
            <a:r>
              <a:rPr lang="ru-RU" sz="1600" dirty="0" err="1" smtClean="0">
                <a:solidFill>
                  <a:srgbClr val="17375E"/>
                </a:solidFill>
              </a:rPr>
              <a:t>на</a:t>
            </a:r>
            <a:r>
              <a:rPr lang="ru-RU" sz="1600" dirty="0" smtClean="0">
                <a:solidFill>
                  <a:srgbClr val="17375E"/>
                </a:solidFill>
              </a:rPr>
              <a:t> </a:t>
            </a:r>
            <a:r>
              <a:rPr lang="ru-RU" sz="1600" dirty="0" err="1" smtClean="0">
                <a:solidFill>
                  <a:srgbClr val="17375E"/>
                </a:solidFill>
              </a:rPr>
              <a:t>българските</a:t>
            </a:r>
            <a:r>
              <a:rPr lang="ru-RU" sz="1600" dirty="0" smtClean="0">
                <a:solidFill>
                  <a:srgbClr val="17375E"/>
                </a:solidFill>
              </a:rPr>
              <a:t> </a:t>
            </a:r>
            <a:r>
              <a:rPr lang="ru-RU" sz="1600" dirty="0" err="1" smtClean="0">
                <a:solidFill>
                  <a:srgbClr val="17375E"/>
                </a:solidFill>
              </a:rPr>
              <a:t>граждани</a:t>
            </a:r>
            <a:r>
              <a:rPr lang="ru-RU" sz="1600" dirty="0" smtClean="0">
                <a:solidFill>
                  <a:srgbClr val="17375E"/>
                </a:solidFill>
              </a:rPr>
              <a:t> чрез </a:t>
            </a:r>
            <a:r>
              <a:rPr lang="ru-RU" sz="1600" dirty="0" err="1" smtClean="0">
                <a:solidFill>
                  <a:srgbClr val="17375E"/>
                </a:solidFill>
              </a:rPr>
              <a:t>подобряване</a:t>
            </a:r>
            <a:r>
              <a:rPr lang="ru-RU" sz="1600" dirty="0" smtClean="0">
                <a:solidFill>
                  <a:srgbClr val="17375E"/>
                </a:solidFill>
              </a:rPr>
              <a:t> на </a:t>
            </a:r>
            <a:r>
              <a:rPr lang="ru-RU" sz="1600" dirty="0" err="1" smtClean="0">
                <a:solidFill>
                  <a:srgbClr val="17375E"/>
                </a:solidFill>
              </a:rPr>
              <a:t>достъпа</a:t>
            </a:r>
            <a:r>
              <a:rPr lang="ru-RU" sz="1600" dirty="0" smtClean="0">
                <a:solidFill>
                  <a:srgbClr val="17375E"/>
                </a:solidFill>
              </a:rPr>
              <a:t> до </a:t>
            </a:r>
            <a:r>
              <a:rPr lang="ru-RU" sz="1600" dirty="0" err="1" smtClean="0">
                <a:solidFill>
                  <a:srgbClr val="17375E"/>
                </a:solidFill>
              </a:rPr>
              <a:t>съвременни</a:t>
            </a:r>
            <a:r>
              <a:rPr lang="ru-RU" sz="1600" dirty="0" smtClean="0">
                <a:solidFill>
                  <a:srgbClr val="17375E"/>
                </a:solidFill>
              </a:rPr>
              <a:t>, </a:t>
            </a:r>
            <a:r>
              <a:rPr lang="ru-RU" sz="1600" dirty="0" err="1" smtClean="0">
                <a:solidFill>
                  <a:srgbClr val="17375E"/>
                </a:solidFill>
              </a:rPr>
              <a:t>качествени</a:t>
            </a:r>
            <a:r>
              <a:rPr lang="ru-RU" sz="1600" dirty="0" smtClean="0">
                <a:solidFill>
                  <a:srgbClr val="17375E"/>
                </a:solidFill>
              </a:rPr>
              <a:t>, </a:t>
            </a:r>
            <a:r>
              <a:rPr lang="ru-RU" sz="1600" dirty="0" err="1" smtClean="0">
                <a:solidFill>
                  <a:srgbClr val="17375E"/>
                </a:solidFill>
              </a:rPr>
              <a:t>ефикасни</a:t>
            </a:r>
            <a:r>
              <a:rPr lang="ru-RU" sz="1600" dirty="0" smtClean="0">
                <a:solidFill>
                  <a:srgbClr val="17375E"/>
                </a:solidFill>
              </a:rPr>
              <a:t> и </a:t>
            </a:r>
            <a:r>
              <a:rPr lang="ru-RU" sz="1600" dirty="0" err="1" smtClean="0">
                <a:solidFill>
                  <a:srgbClr val="17375E"/>
                </a:solidFill>
              </a:rPr>
              <a:t>безопасни</a:t>
            </a:r>
            <a:r>
              <a:rPr lang="ru-RU" sz="1600" dirty="0" smtClean="0">
                <a:solidFill>
                  <a:srgbClr val="17375E"/>
                </a:solidFill>
              </a:rPr>
              <a:t> </a:t>
            </a:r>
            <a:r>
              <a:rPr lang="ru-RU" sz="1600" dirty="0" err="1" smtClean="0">
                <a:solidFill>
                  <a:srgbClr val="17375E"/>
                </a:solidFill>
              </a:rPr>
              <a:t>лекарствени</a:t>
            </a:r>
            <a:r>
              <a:rPr lang="ru-RU" sz="1600" dirty="0" smtClean="0">
                <a:solidFill>
                  <a:srgbClr val="17375E"/>
                </a:solidFill>
              </a:rPr>
              <a:t> </a:t>
            </a:r>
            <a:r>
              <a:rPr lang="ru-RU" sz="1600" dirty="0" err="1" smtClean="0">
                <a:solidFill>
                  <a:srgbClr val="17375E"/>
                </a:solidFill>
              </a:rPr>
              <a:t>продукти</a:t>
            </a:r>
            <a:endParaRPr lang="ru-RU" sz="1800" dirty="0" smtClean="0">
              <a:solidFill>
                <a:srgbClr val="17375E"/>
              </a:solidFill>
            </a:endParaRPr>
          </a:p>
          <a:p>
            <a:pPr lvl="1">
              <a:buFont typeface="Wingdings" pitchFamily="2" charset="2"/>
              <a:buChar char="ü"/>
            </a:pPr>
            <a:r>
              <a:rPr lang="ru-RU" sz="1600" dirty="0" smtClean="0">
                <a:solidFill>
                  <a:srgbClr val="17375E"/>
                </a:solidFill>
              </a:rPr>
              <a:t>Да си </a:t>
            </a:r>
            <a:r>
              <a:rPr lang="ru-RU" sz="1600" dirty="0" err="1" smtClean="0">
                <a:solidFill>
                  <a:srgbClr val="17375E"/>
                </a:solidFill>
              </a:rPr>
              <a:t>сътрудничи</a:t>
            </a:r>
            <a:r>
              <a:rPr lang="ru-RU" sz="1600" dirty="0" smtClean="0">
                <a:solidFill>
                  <a:srgbClr val="17375E"/>
                </a:solidFill>
              </a:rPr>
              <a:t> </a:t>
            </a:r>
            <a:r>
              <a:rPr lang="ru-RU" sz="1600" dirty="0" err="1" smtClean="0">
                <a:solidFill>
                  <a:srgbClr val="17375E"/>
                </a:solidFill>
              </a:rPr>
              <a:t>със</a:t>
            </a:r>
            <a:r>
              <a:rPr lang="ru-RU" sz="1600" dirty="0" smtClean="0">
                <a:solidFill>
                  <a:srgbClr val="17375E"/>
                </a:solidFill>
              </a:rPr>
              <a:t> </a:t>
            </a:r>
            <a:r>
              <a:rPr lang="ru-RU" sz="1600" dirty="0" err="1" smtClean="0">
                <a:solidFill>
                  <a:srgbClr val="17375E"/>
                </a:solidFill>
              </a:rPr>
              <a:t>здравните</a:t>
            </a:r>
            <a:r>
              <a:rPr lang="ru-RU" sz="1600" dirty="0" smtClean="0">
                <a:solidFill>
                  <a:srgbClr val="17375E"/>
                </a:solidFill>
              </a:rPr>
              <a:t> власти за </a:t>
            </a:r>
            <a:r>
              <a:rPr lang="ru-RU" sz="1600" dirty="0" err="1" smtClean="0">
                <a:solidFill>
                  <a:srgbClr val="17375E"/>
                </a:solidFill>
              </a:rPr>
              <a:t>провеждане</a:t>
            </a:r>
            <a:r>
              <a:rPr lang="ru-RU" sz="1600" dirty="0" smtClean="0">
                <a:solidFill>
                  <a:srgbClr val="17375E"/>
                </a:solidFill>
              </a:rPr>
              <a:t> на </a:t>
            </a:r>
            <a:r>
              <a:rPr lang="ru-RU" sz="1600" dirty="0" err="1" smtClean="0">
                <a:solidFill>
                  <a:srgbClr val="17375E"/>
                </a:solidFill>
              </a:rPr>
              <a:t>лекарствена</a:t>
            </a:r>
            <a:r>
              <a:rPr lang="ru-RU" sz="1600" dirty="0" smtClean="0">
                <a:solidFill>
                  <a:srgbClr val="17375E"/>
                </a:solidFill>
              </a:rPr>
              <a:t> </a:t>
            </a:r>
          </a:p>
          <a:p>
            <a:pPr lvl="1">
              <a:buNone/>
            </a:pPr>
            <a:r>
              <a:rPr lang="ru-RU" sz="1600" dirty="0" smtClean="0">
                <a:solidFill>
                  <a:srgbClr val="17375E"/>
                </a:solidFill>
              </a:rPr>
              <a:t>	политика в интерес на </a:t>
            </a:r>
            <a:r>
              <a:rPr lang="ru-RU" sz="1600" dirty="0" err="1" smtClean="0">
                <a:solidFill>
                  <a:srgbClr val="17375E"/>
                </a:solidFill>
              </a:rPr>
              <a:t>българските</a:t>
            </a:r>
            <a:r>
              <a:rPr lang="ru-RU" sz="1600" dirty="0" smtClean="0">
                <a:solidFill>
                  <a:srgbClr val="17375E"/>
                </a:solidFill>
              </a:rPr>
              <a:t> </a:t>
            </a:r>
            <a:r>
              <a:rPr lang="ru-RU" sz="1600" dirty="0" err="1" smtClean="0">
                <a:solidFill>
                  <a:srgbClr val="17375E"/>
                </a:solidFill>
              </a:rPr>
              <a:t>пациенти</a:t>
            </a:r>
            <a:endParaRPr lang="ru-RU" sz="1600" dirty="0" smtClean="0">
              <a:solidFill>
                <a:srgbClr val="17375E"/>
              </a:solidFill>
            </a:endParaRPr>
          </a:p>
          <a:p>
            <a:endParaRPr lang="ru-RU" sz="1800" dirty="0" smtClean="0">
              <a:solidFill>
                <a:srgbClr val="17375E"/>
              </a:solidFill>
            </a:endParaRPr>
          </a:p>
          <a:p>
            <a:endParaRPr lang="ru-RU" sz="1800" dirty="0" smtClean="0">
              <a:solidFill>
                <a:srgbClr val="17375E"/>
              </a:solidFill>
            </a:endParaRPr>
          </a:p>
          <a:p>
            <a:pPr>
              <a:buNone/>
            </a:pPr>
            <a:endParaRPr lang="ru-RU" sz="1800" dirty="0" smtClean="0">
              <a:solidFill>
                <a:srgbClr val="17375E"/>
              </a:solidFill>
            </a:endParaRPr>
          </a:p>
          <a:p>
            <a:endParaRPr lang="ru-RU" sz="1800" dirty="0" smtClean="0">
              <a:solidFill>
                <a:srgbClr val="17375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71625" y="214313"/>
            <a:ext cx="7158038" cy="857250"/>
          </a:xfrm>
        </p:spPr>
        <p:txBody>
          <a:bodyPr/>
          <a:lstStyle/>
          <a:p>
            <a:r>
              <a:rPr lang="bg-BG" dirty="0" smtClean="0"/>
              <a:t>Оценка на здравните технологии</a:t>
            </a:r>
          </a:p>
        </p:txBody>
      </p:sp>
      <p:sp>
        <p:nvSpPr>
          <p:cNvPr id="3" name="Content Placeholder 2"/>
          <p:cNvSpPr>
            <a:spLocks noGrp="1"/>
          </p:cNvSpPr>
          <p:nvPr>
            <p:ph idx="1"/>
          </p:nvPr>
        </p:nvSpPr>
        <p:spPr>
          <a:xfrm>
            <a:off x="500034" y="1500174"/>
            <a:ext cx="8229600" cy="4525963"/>
          </a:xfrm>
        </p:spPr>
        <p:txBody>
          <a:bodyPr>
            <a:normAutofit/>
          </a:bodyPr>
          <a:lstStyle/>
          <a:p>
            <a:pPr marL="0" indent="0" algn="just">
              <a:buNone/>
            </a:pPr>
            <a:r>
              <a:rPr lang="bg-BG" dirty="0" smtClean="0">
                <a:solidFill>
                  <a:srgbClr val="17375E"/>
                </a:solidFill>
              </a:rPr>
              <a:t>Целта на НТА е да информира институциите, отговарящи за здравната политика,  чрез използването на научни доказателства, за медицинските, социални</a:t>
            </a:r>
            <a:r>
              <a:rPr lang="en-US" dirty="0" smtClean="0">
                <a:solidFill>
                  <a:srgbClr val="17375E"/>
                </a:solidFill>
              </a:rPr>
              <a:t>, </a:t>
            </a:r>
            <a:r>
              <a:rPr lang="bg-BG" dirty="0" smtClean="0">
                <a:solidFill>
                  <a:srgbClr val="17375E"/>
                </a:solidFill>
              </a:rPr>
              <a:t>икономически и етични аспекти на инвестициите в здравни технологии:</a:t>
            </a:r>
          </a:p>
          <a:p>
            <a:pPr marL="0" indent="0">
              <a:buNone/>
            </a:pPr>
            <a:r>
              <a:rPr lang="bg-BG" dirty="0" smtClean="0">
                <a:solidFill>
                  <a:srgbClr val="17375E"/>
                </a:solidFill>
              </a:rPr>
              <a:t>НТА включва :</a:t>
            </a:r>
          </a:p>
          <a:p>
            <a:r>
              <a:rPr lang="bg-BG" sz="1800" dirty="0" smtClean="0">
                <a:solidFill>
                  <a:srgbClr val="17375E"/>
                </a:solidFill>
              </a:rPr>
              <a:t>Обобщаване на резултатите от проучванията на ефективността на различни медицински технологии/интервенции</a:t>
            </a:r>
          </a:p>
          <a:p>
            <a:r>
              <a:rPr lang="bg-BG" sz="1800" dirty="0" smtClean="0">
                <a:solidFill>
                  <a:srgbClr val="17375E"/>
                </a:solidFill>
              </a:rPr>
              <a:t>Оценка на икономическите ефекти, анализ на разходите и съотношението разход-полза;</a:t>
            </a:r>
          </a:p>
          <a:p>
            <a:r>
              <a:rPr lang="bg-BG" sz="1800" dirty="0" smtClean="0">
                <a:solidFill>
                  <a:srgbClr val="17375E"/>
                </a:solidFill>
              </a:rPr>
              <a:t>Оценка на социалните, етични и организационни ефекти от разпространението и употребата на медицинските технологии</a:t>
            </a:r>
          </a:p>
          <a:p>
            <a:r>
              <a:rPr lang="bg-BG" sz="1800" dirty="0" smtClean="0">
                <a:solidFill>
                  <a:srgbClr val="17375E"/>
                </a:solidFill>
              </a:rPr>
              <a:t>Идентифициране на “добри практики” в здравеопазването чрез подобряване на качеството и безопасността и ефективно разходване на средства</a:t>
            </a:r>
            <a:endParaRPr lang="ru-RU" sz="1800" dirty="0" smtClean="0">
              <a:solidFill>
                <a:srgbClr val="17375E"/>
              </a:solidFill>
            </a:endParaRPr>
          </a:p>
          <a:p>
            <a:endParaRPr lang="ru-RU" sz="1800" dirty="0" smtClean="0">
              <a:solidFill>
                <a:srgbClr val="17375E"/>
              </a:solidFill>
            </a:endParaRPr>
          </a:p>
          <a:p>
            <a:endParaRPr lang="bg-BG" sz="1800" dirty="0" smtClean="0">
              <a:solidFill>
                <a:srgbClr val="17375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71625" y="214313"/>
            <a:ext cx="7158038" cy="857250"/>
          </a:xfrm>
        </p:spPr>
        <p:txBody>
          <a:bodyPr/>
          <a:lstStyle/>
          <a:p>
            <a:r>
              <a:rPr lang="bg-BG" dirty="0" smtClean="0"/>
              <a:t>Основни етапи от въвеждане на НТА</a:t>
            </a:r>
          </a:p>
        </p:txBody>
      </p:sp>
      <p:sp>
        <p:nvSpPr>
          <p:cNvPr id="3" name="Content Placeholder 2"/>
          <p:cNvSpPr>
            <a:spLocks noGrp="1"/>
          </p:cNvSpPr>
          <p:nvPr>
            <p:ph idx="1"/>
          </p:nvPr>
        </p:nvSpPr>
        <p:spPr>
          <a:xfrm>
            <a:off x="500034" y="1500174"/>
            <a:ext cx="8229600" cy="4525963"/>
          </a:xfrm>
        </p:spPr>
        <p:txBody>
          <a:bodyPr>
            <a:normAutofit/>
          </a:bodyPr>
          <a:lstStyle/>
          <a:p>
            <a:r>
              <a:rPr lang="bg-BG" sz="2400" dirty="0" smtClean="0">
                <a:solidFill>
                  <a:srgbClr val="17375E"/>
                </a:solidFill>
              </a:rPr>
              <a:t>Избор на теми – какво ще се оценява</a:t>
            </a:r>
          </a:p>
          <a:p>
            <a:r>
              <a:rPr lang="bg-BG" sz="2400" dirty="0" smtClean="0">
                <a:solidFill>
                  <a:srgbClr val="17375E"/>
                </a:solidFill>
              </a:rPr>
              <a:t>Разработване на процедури и методология</a:t>
            </a:r>
          </a:p>
          <a:p>
            <a:r>
              <a:rPr lang="bg-BG" sz="2400" dirty="0" smtClean="0">
                <a:solidFill>
                  <a:srgbClr val="17375E"/>
                </a:solidFill>
              </a:rPr>
              <a:t>Участие на академия, професионални и пациентски организации, индустрия </a:t>
            </a:r>
          </a:p>
          <a:p>
            <a:r>
              <a:rPr lang="bg-BG" sz="2400" dirty="0" smtClean="0">
                <a:solidFill>
                  <a:srgbClr val="17375E"/>
                </a:solidFill>
              </a:rPr>
              <a:t>Създаване на критична </a:t>
            </a:r>
            <a:r>
              <a:rPr lang="bg-BG" sz="2400" b="1" dirty="0" smtClean="0">
                <a:solidFill>
                  <a:srgbClr val="17375E"/>
                </a:solidFill>
              </a:rPr>
              <a:t>маса експерти в академичните среди</a:t>
            </a:r>
          </a:p>
          <a:p>
            <a:r>
              <a:rPr lang="bg-BG" sz="2400" dirty="0" smtClean="0">
                <a:solidFill>
                  <a:srgbClr val="17375E"/>
                </a:solidFill>
              </a:rPr>
              <a:t>Развитие на международни връзки</a:t>
            </a:r>
          </a:p>
          <a:p>
            <a:r>
              <a:rPr lang="bg-BG" sz="2400" dirty="0" smtClean="0">
                <a:solidFill>
                  <a:srgbClr val="17375E"/>
                </a:solidFill>
              </a:rPr>
              <a:t>Прозрачност на процесите</a:t>
            </a:r>
            <a:endParaRPr lang="ru-RU" sz="2400" dirty="0" smtClean="0">
              <a:solidFill>
                <a:srgbClr val="17375E"/>
              </a:solidFill>
            </a:endParaRPr>
          </a:p>
          <a:p>
            <a:endParaRPr lang="ru-RU" sz="1800" dirty="0" smtClean="0">
              <a:solidFill>
                <a:srgbClr val="17375E"/>
              </a:solidFill>
            </a:endParaRPr>
          </a:p>
          <a:p>
            <a:endParaRPr lang="bg-BG" sz="1800" dirty="0" smtClean="0">
              <a:solidFill>
                <a:srgbClr val="17375E"/>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Правоъгълен триъгълник 32"/>
          <p:cNvSpPr/>
          <p:nvPr/>
        </p:nvSpPr>
        <p:spPr>
          <a:xfrm rot="16200000">
            <a:off x="4929190" y="714356"/>
            <a:ext cx="2143140" cy="3714776"/>
          </a:xfrm>
          <a:prstGeom prst="r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30" name="Правоъгълник 29"/>
          <p:cNvSpPr/>
          <p:nvPr/>
        </p:nvSpPr>
        <p:spPr>
          <a:xfrm>
            <a:off x="4143372" y="3643314"/>
            <a:ext cx="3714776" cy="1500198"/>
          </a:xfrm>
          <a:prstGeom prst="rect">
            <a:avLst/>
          </a:prstGeom>
          <a:solidFill>
            <a:srgbClr val="3BB3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5" name="Правоъгълен триъгълник 34"/>
          <p:cNvSpPr/>
          <p:nvPr/>
        </p:nvSpPr>
        <p:spPr>
          <a:xfrm rot="5400000">
            <a:off x="4929190" y="714356"/>
            <a:ext cx="2143140" cy="3714776"/>
          </a:xfrm>
          <a:prstGeom prst="rtTriangle">
            <a:avLst/>
          </a:prstGeom>
          <a:solidFill>
            <a:srgbClr val="EFDD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18433" name="Title 1"/>
          <p:cNvSpPr>
            <a:spLocks noGrp="1"/>
          </p:cNvSpPr>
          <p:nvPr>
            <p:ph type="title" idx="4294967295"/>
          </p:nvPr>
        </p:nvSpPr>
        <p:spPr>
          <a:xfrm>
            <a:off x="1571625" y="214313"/>
            <a:ext cx="7158038" cy="857250"/>
          </a:xfrm>
        </p:spPr>
        <p:txBody>
          <a:bodyPr/>
          <a:lstStyle/>
          <a:p>
            <a:pPr algn="l"/>
            <a:r>
              <a:rPr lang="bg-BG" sz="3200" b="1" dirty="0" smtClean="0">
                <a:solidFill>
                  <a:srgbClr val="00B050"/>
                </a:solidFill>
              </a:rPr>
              <a:t>Оценка “разход-полза”</a:t>
            </a:r>
          </a:p>
        </p:txBody>
      </p:sp>
      <p:cxnSp>
        <p:nvCxnSpPr>
          <p:cNvPr id="9" name="Право съединение 8"/>
          <p:cNvCxnSpPr/>
          <p:nvPr/>
        </p:nvCxnSpPr>
        <p:spPr>
          <a:xfrm rot="5400000">
            <a:off x="2072464" y="3429000"/>
            <a:ext cx="4142610" cy="79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Съединител &quot;права стрелка&quot; 12"/>
          <p:cNvCxnSpPr/>
          <p:nvPr/>
        </p:nvCxnSpPr>
        <p:spPr>
          <a:xfrm rot="5400000" flipH="1" flipV="1">
            <a:off x="-856494" y="3429000"/>
            <a:ext cx="4142610" cy="79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Съединител &quot;права стрелка&quot; 14"/>
          <p:cNvCxnSpPr/>
          <p:nvPr/>
        </p:nvCxnSpPr>
        <p:spPr>
          <a:xfrm>
            <a:off x="1214414" y="5500702"/>
            <a:ext cx="6215106" cy="1588"/>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Право съединение 20"/>
          <p:cNvCxnSpPr/>
          <p:nvPr/>
        </p:nvCxnSpPr>
        <p:spPr>
          <a:xfrm flipV="1">
            <a:off x="4143372" y="1357298"/>
            <a:ext cx="4000528" cy="228601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Текстово поле 22"/>
          <p:cNvSpPr txBox="1"/>
          <p:nvPr/>
        </p:nvSpPr>
        <p:spPr>
          <a:xfrm rot="16200000">
            <a:off x="432508" y="2710708"/>
            <a:ext cx="933012" cy="369332"/>
          </a:xfrm>
          <a:prstGeom prst="rect">
            <a:avLst/>
          </a:prstGeom>
          <a:noFill/>
        </p:spPr>
        <p:txBody>
          <a:bodyPr wrap="none" rtlCol="0">
            <a:spAutoFit/>
          </a:bodyPr>
          <a:lstStyle/>
          <a:p>
            <a:r>
              <a:rPr lang="bg-BG" dirty="0" smtClean="0"/>
              <a:t>Разход</a:t>
            </a:r>
            <a:endParaRPr lang="bg-BG" dirty="0"/>
          </a:p>
        </p:txBody>
      </p:sp>
      <p:sp>
        <p:nvSpPr>
          <p:cNvPr id="25" name="Правоъгълник 24"/>
          <p:cNvSpPr/>
          <p:nvPr/>
        </p:nvSpPr>
        <p:spPr>
          <a:xfrm>
            <a:off x="1785918" y="1500174"/>
            <a:ext cx="2357454" cy="36433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smtClean="0"/>
          </a:p>
          <a:p>
            <a:pPr algn="ctr"/>
            <a:endParaRPr lang="bg-BG" dirty="0"/>
          </a:p>
        </p:txBody>
      </p:sp>
      <p:sp>
        <p:nvSpPr>
          <p:cNvPr id="24" name="Текстово поле 23"/>
          <p:cNvSpPr txBox="1"/>
          <p:nvPr/>
        </p:nvSpPr>
        <p:spPr>
          <a:xfrm>
            <a:off x="4857752" y="5643578"/>
            <a:ext cx="2675861" cy="369332"/>
          </a:xfrm>
          <a:prstGeom prst="rect">
            <a:avLst/>
          </a:prstGeom>
          <a:noFill/>
        </p:spPr>
        <p:txBody>
          <a:bodyPr wrap="none" rtlCol="0">
            <a:spAutoFit/>
          </a:bodyPr>
          <a:lstStyle/>
          <a:p>
            <a:r>
              <a:rPr lang="bg-BG" dirty="0" smtClean="0"/>
              <a:t>Терапевтичен резултат</a:t>
            </a:r>
            <a:endParaRPr lang="bg-BG" dirty="0"/>
          </a:p>
        </p:txBody>
      </p:sp>
      <p:cxnSp>
        <p:nvCxnSpPr>
          <p:cNvPr id="8" name="Право съединение 7"/>
          <p:cNvCxnSpPr/>
          <p:nvPr/>
        </p:nvCxnSpPr>
        <p:spPr>
          <a:xfrm>
            <a:off x="1214414" y="3643314"/>
            <a:ext cx="7000924"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Текстово поле 25"/>
          <p:cNvSpPr txBox="1"/>
          <p:nvPr/>
        </p:nvSpPr>
        <p:spPr>
          <a:xfrm>
            <a:off x="2643174" y="2714620"/>
            <a:ext cx="1324978" cy="646331"/>
          </a:xfrm>
          <a:prstGeom prst="rect">
            <a:avLst/>
          </a:prstGeom>
          <a:noFill/>
        </p:spPr>
        <p:txBody>
          <a:bodyPr wrap="none" rtlCol="0">
            <a:spAutoFit/>
          </a:bodyPr>
          <a:lstStyle/>
          <a:p>
            <a:r>
              <a:rPr lang="bg-BG" b="1" dirty="0" smtClean="0"/>
              <a:t>Настоящо</a:t>
            </a:r>
          </a:p>
          <a:p>
            <a:r>
              <a:rPr lang="bg-BG" b="1" dirty="0" smtClean="0"/>
              <a:t>лечение</a:t>
            </a:r>
            <a:endParaRPr lang="bg-BG" b="1" dirty="0"/>
          </a:p>
        </p:txBody>
      </p:sp>
      <p:cxnSp>
        <p:nvCxnSpPr>
          <p:cNvPr id="28" name="Съединител &quot;права стрелка&quot; 27"/>
          <p:cNvCxnSpPr/>
          <p:nvPr/>
        </p:nvCxnSpPr>
        <p:spPr>
          <a:xfrm rot="16200000" flipH="1">
            <a:off x="3786182" y="3286124"/>
            <a:ext cx="357190" cy="35719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Стрелка надясно 28"/>
          <p:cNvSpPr/>
          <p:nvPr/>
        </p:nvSpPr>
        <p:spPr>
          <a:xfrm>
            <a:off x="4143372" y="3429000"/>
            <a:ext cx="3071834" cy="357190"/>
          </a:xfrm>
          <a:prstGeom prst="rightArrow">
            <a:avLst/>
          </a:prstGeom>
          <a:gradFill>
            <a:gsLst>
              <a:gs pos="0">
                <a:srgbClr val="DDEBCF"/>
              </a:gs>
              <a:gs pos="50000">
                <a:srgbClr val="9CB86E"/>
              </a:gs>
              <a:gs pos="100000">
                <a:srgbClr val="156B13"/>
              </a:gs>
            </a:gsLst>
            <a:lin ang="27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6" name="Стрелка надолу 35"/>
          <p:cNvSpPr/>
          <p:nvPr/>
        </p:nvSpPr>
        <p:spPr>
          <a:xfrm rot="10800000">
            <a:off x="4071934" y="2357430"/>
            <a:ext cx="357190" cy="12858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7" name="Стрелка надолу 36"/>
          <p:cNvSpPr/>
          <p:nvPr/>
        </p:nvSpPr>
        <p:spPr>
          <a:xfrm>
            <a:off x="4286248" y="2571744"/>
            <a:ext cx="357190" cy="1928826"/>
          </a:xfrm>
          <a:prstGeom prst="downArrow">
            <a:avLst/>
          </a:prstGeom>
          <a:gradFill flip="none" rotWithShape="1">
            <a:gsLst>
              <a:gs pos="0">
                <a:srgbClr val="DDEBCF"/>
              </a:gs>
              <a:gs pos="50000">
                <a:srgbClr val="9CB86E"/>
              </a:gs>
              <a:gs pos="100000">
                <a:srgbClr val="156B13"/>
              </a:gs>
            </a:gsLst>
            <a:lin ang="27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8" name="Стрелка надолу 37"/>
          <p:cNvSpPr/>
          <p:nvPr/>
        </p:nvSpPr>
        <p:spPr>
          <a:xfrm>
            <a:off x="4500562" y="2357430"/>
            <a:ext cx="428628" cy="92869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9" name="Стрелка надолу 38"/>
          <p:cNvSpPr/>
          <p:nvPr/>
        </p:nvSpPr>
        <p:spPr>
          <a:xfrm rot="10800000">
            <a:off x="4500562" y="3286124"/>
            <a:ext cx="428628" cy="4286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0" name="Текстово поле 39"/>
          <p:cNvSpPr txBox="1"/>
          <p:nvPr/>
        </p:nvSpPr>
        <p:spPr>
          <a:xfrm>
            <a:off x="3714744" y="1857364"/>
            <a:ext cx="2000264" cy="338554"/>
          </a:xfrm>
          <a:prstGeom prst="rect">
            <a:avLst/>
          </a:prstGeom>
          <a:solidFill>
            <a:schemeClr val="tx2">
              <a:lumMod val="20000"/>
              <a:lumOff val="80000"/>
            </a:schemeClr>
          </a:solidFill>
        </p:spPr>
        <p:txBody>
          <a:bodyPr wrap="square" rtlCol="0">
            <a:spAutoFit/>
          </a:bodyPr>
          <a:lstStyle/>
          <a:p>
            <a:r>
              <a:rPr lang="bg-BG" sz="1600" b="1" dirty="0" smtClean="0"/>
              <a:t>Нова технология</a:t>
            </a:r>
            <a:endParaRPr lang="bg-BG" sz="1600" b="1" dirty="0"/>
          </a:p>
        </p:txBody>
      </p:sp>
      <p:sp>
        <p:nvSpPr>
          <p:cNvPr id="42" name="Текстово поле 41"/>
          <p:cNvSpPr txBox="1"/>
          <p:nvPr/>
        </p:nvSpPr>
        <p:spPr>
          <a:xfrm rot="19785693">
            <a:off x="5660538" y="1735109"/>
            <a:ext cx="2167645" cy="369332"/>
          </a:xfrm>
          <a:prstGeom prst="rect">
            <a:avLst/>
          </a:prstGeom>
          <a:noFill/>
        </p:spPr>
        <p:txBody>
          <a:bodyPr wrap="none" rtlCol="0">
            <a:spAutoFit/>
          </a:bodyPr>
          <a:lstStyle/>
          <a:p>
            <a:r>
              <a:rPr lang="bg-BG" dirty="0" smtClean="0"/>
              <a:t>Праг на разходите</a:t>
            </a:r>
            <a:endParaRPr lang="bg-BG" dirty="0"/>
          </a:p>
        </p:txBody>
      </p:sp>
      <p:sp>
        <p:nvSpPr>
          <p:cNvPr id="44" name="Овал 43"/>
          <p:cNvSpPr/>
          <p:nvPr/>
        </p:nvSpPr>
        <p:spPr>
          <a:xfrm>
            <a:off x="7143768" y="2143116"/>
            <a:ext cx="142876" cy="214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5" name="Овал 44"/>
          <p:cNvSpPr/>
          <p:nvPr/>
        </p:nvSpPr>
        <p:spPr>
          <a:xfrm>
            <a:off x="7429520" y="2714620"/>
            <a:ext cx="142876" cy="214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6" name="Овал 45"/>
          <p:cNvSpPr/>
          <p:nvPr/>
        </p:nvSpPr>
        <p:spPr>
          <a:xfrm>
            <a:off x="7215206" y="4214818"/>
            <a:ext cx="142876" cy="21431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7" name="Овал 46"/>
          <p:cNvSpPr/>
          <p:nvPr/>
        </p:nvSpPr>
        <p:spPr>
          <a:xfrm>
            <a:off x="5572132" y="1500174"/>
            <a:ext cx="142876" cy="21431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8" name="Текстово поле 47"/>
          <p:cNvSpPr txBox="1"/>
          <p:nvPr/>
        </p:nvSpPr>
        <p:spPr>
          <a:xfrm>
            <a:off x="5857884" y="1500174"/>
            <a:ext cx="779381" cy="369332"/>
          </a:xfrm>
          <a:prstGeom prst="rect">
            <a:avLst/>
          </a:prstGeom>
          <a:noFill/>
        </p:spPr>
        <p:txBody>
          <a:bodyPr wrap="none" rtlCol="0">
            <a:spAutoFit/>
          </a:bodyPr>
          <a:lstStyle/>
          <a:p>
            <a:r>
              <a:rPr lang="bg-BG" dirty="0" smtClean="0"/>
              <a:t>Лошо</a:t>
            </a:r>
            <a:endParaRPr lang="bg-BG" dirty="0"/>
          </a:p>
        </p:txBody>
      </p:sp>
      <p:sp>
        <p:nvSpPr>
          <p:cNvPr id="49" name="Текстово поле 48"/>
          <p:cNvSpPr txBox="1"/>
          <p:nvPr/>
        </p:nvSpPr>
        <p:spPr>
          <a:xfrm>
            <a:off x="6715140" y="3000372"/>
            <a:ext cx="860492" cy="369332"/>
          </a:xfrm>
          <a:prstGeom prst="rect">
            <a:avLst/>
          </a:prstGeom>
          <a:noFill/>
        </p:spPr>
        <p:txBody>
          <a:bodyPr wrap="none" rtlCol="0">
            <a:spAutoFit/>
          </a:bodyPr>
          <a:lstStyle/>
          <a:p>
            <a:r>
              <a:rPr lang="bg-BG" dirty="0" smtClean="0"/>
              <a:t>Добро</a:t>
            </a:r>
            <a:endParaRPr lang="bg-BG" dirty="0"/>
          </a:p>
        </p:txBody>
      </p:sp>
      <p:sp>
        <p:nvSpPr>
          <p:cNvPr id="50" name="Текстово поле 49"/>
          <p:cNvSpPr txBox="1"/>
          <p:nvPr/>
        </p:nvSpPr>
        <p:spPr>
          <a:xfrm>
            <a:off x="5857884" y="4572008"/>
            <a:ext cx="1556580" cy="369332"/>
          </a:xfrm>
          <a:prstGeom prst="rect">
            <a:avLst/>
          </a:prstGeom>
          <a:noFill/>
        </p:spPr>
        <p:txBody>
          <a:bodyPr wrap="none" rtlCol="0">
            <a:spAutoFit/>
          </a:bodyPr>
          <a:lstStyle/>
          <a:p>
            <a:r>
              <a:rPr lang="bg-BG" dirty="0" smtClean="0"/>
              <a:t>Много добро</a:t>
            </a:r>
            <a:endParaRPr lang="bg-BG"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71625" y="214313"/>
            <a:ext cx="7158038" cy="857250"/>
          </a:xfrm>
        </p:spPr>
        <p:txBody>
          <a:bodyPr/>
          <a:lstStyle/>
          <a:p>
            <a:r>
              <a:rPr lang="bg-BG" dirty="0" smtClean="0"/>
              <a:t>Принципи на </a:t>
            </a:r>
            <a:r>
              <a:rPr lang="en-US" dirty="0" smtClean="0"/>
              <a:t>HTA</a:t>
            </a:r>
            <a:endParaRPr lang="bg-BG" dirty="0" smtClean="0"/>
          </a:p>
        </p:txBody>
      </p:sp>
      <p:sp>
        <p:nvSpPr>
          <p:cNvPr id="3" name="Content Placeholder 2"/>
          <p:cNvSpPr>
            <a:spLocks noGrp="1"/>
          </p:cNvSpPr>
          <p:nvPr>
            <p:ph idx="1"/>
          </p:nvPr>
        </p:nvSpPr>
        <p:spPr>
          <a:xfrm>
            <a:off x="500034" y="1428736"/>
            <a:ext cx="8229600" cy="4525963"/>
          </a:xfrm>
        </p:spPr>
        <p:txBody>
          <a:bodyPr>
            <a:normAutofit lnSpcReduction="10000"/>
          </a:bodyPr>
          <a:lstStyle/>
          <a:p>
            <a:pPr algn="just"/>
            <a:r>
              <a:rPr lang="bg-BG" sz="2400" dirty="0" smtClean="0">
                <a:solidFill>
                  <a:srgbClr val="17375E"/>
                </a:solidFill>
              </a:rPr>
              <a:t>Механизми, позволяващи разпознаване и оценка на здравни технологии с оглед  терапевтичните и социални ползи за обществото, но и за отделния пациент</a:t>
            </a:r>
          </a:p>
          <a:p>
            <a:pPr algn="just"/>
            <a:r>
              <a:rPr lang="bg-BG" sz="2400" dirty="0" smtClean="0">
                <a:solidFill>
                  <a:srgbClr val="17375E"/>
                </a:solidFill>
              </a:rPr>
              <a:t>Прозрачност – на процеса</a:t>
            </a:r>
            <a:r>
              <a:rPr lang="en-US" sz="2400" dirty="0" smtClean="0">
                <a:solidFill>
                  <a:srgbClr val="17375E"/>
                </a:solidFill>
              </a:rPr>
              <a:t> </a:t>
            </a:r>
            <a:r>
              <a:rPr lang="bg-BG" sz="2400" dirty="0" smtClean="0">
                <a:solidFill>
                  <a:srgbClr val="17375E"/>
                </a:solidFill>
              </a:rPr>
              <a:t>и на методологията</a:t>
            </a:r>
          </a:p>
          <a:p>
            <a:pPr algn="just"/>
            <a:r>
              <a:rPr lang="bg-BG" sz="2400" dirty="0" smtClean="0">
                <a:solidFill>
                  <a:srgbClr val="17375E"/>
                </a:solidFill>
              </a:rPr>
              <a:t>Откритост – участие на заинтересованите страни</a:t>
            </a:r>
          </a:p>
          <a:p>
            <a:pPr algn="just"/>
            <a:r>
              <a:rPr lang="bg-BG" sz="2400" dirty="0" smtClean="0">
                <a:solidFill>
                  <a:srgbClr val="17375E"/>
                </a:solidFill>
              </a:rPr>
              <a:t>Възможност за обжалване на становищата/решенията пред независим орган</a:t>
            </a:r>
          </a:p>
          <a:p>
            <a:pPr algn="just"/>
            <a:r>
              <a:rPr lang="bg-BG" sz="2400" b="1" dirty="0" smtClean="0">
                <a:solidFill>
                  <a:srgbClr val="17375E"/>
                </a:solidFill>
              </a:rPr>
              <a:t>Взаимно признаване – адаптиране на резултати от оценки, осъществени в други държави от ЕС</a:t>
            </a:r>
          </a:p>
          <a:p>
            <a:pPr algn="just"/>
            <a:r>
              <a:rPr lang="bg-BG" sz="2400" dirty="0" smtClean="0">
                <a:solidFill>
                  <a:srgbClr val="17375E"/>
                </a:solidFill>
              </a:rPr>
              <a:t>Спазването на тези принципи гарантира качество на </a:t>
            </a:r>
          </a:p>
          <a:p>
            <a:pPr algn="just">
              <a:buNone/>
            </a:pPr>
            <a:r>
              <a:rPr lang="bg-BG" sz="2400" dirty="0" smtClean="0">
                <a:solidFill>
                  <a:srgbClr val="17375E"/>
                </a:solidFill>
              </a:rPr>
              <a:t>	процеса и на крайната оценка </a:t>
            </a:r>
            <a:endParaRPr lang="ru-RU" sz="2400" dirty="0" smtClean="0">
              <a:solidFill>
                <a:srgbClr val="17375E"/>
              </a:solidFill>
            </a:endParaRPr>
          </a:p>
          <a:p>
            <a:endParaRPr lang="ru-RU" sz="1800" dirty="0" smtClean="0">
              <a:solidFill>
                <a:srgbClr val="17375E"/>
              </a:solidFill>
            </a:endParaRPr>
          </a:p>
          <a:p>
            <a:endParaRPr lang="bg-BG" sz="1800" dirty="0" smtClean="0">
              <a:solidFill>
                <a:srgbClr val="17375E"/>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71625" y="214313"/>
            <a:ext cx="7158038" cy="857250"/>
          </a:xfrm>
        </p:spPr>
        <p:txBody>
          <a:bodyPr/>
          <a:lstStyle/>
          <a:p>
            <a:r>
              <a:rPr lang="bg-BG" dirty="0" smtClean="0"/>
              <a:t>Добри практики - прозрачност</a:t>
            </a:r>
          </a:p>
        </p:txBody>
      </p:sp>
      <p:sp>
        <p:nvSpPr>
          <p:cNvPr id="3" name="Content Placeholder 2"/>
          <p:cNvSpPr>
            <a:spLocks noGrp="1"/>
          </p:cNvSpPr>
          <p:nvPr>
            <p:ph idx="1"/>
          </p:nvPr>
        </p:nvSpPr>
        <p:spPr>
          <a:xfrm>
            <a:off x="500034" y="1428736"/>
            <a:ext cx="8229600" cy="4525963"/>
          </a:xfrm>
        </p:spPr>
        <p:txBody>
          <a:bodyPr>
            <a:normAutofit/>
          </a:bodyPr>
          <a:lstStyle/>
          <a:p>
            <a:r>
              <a:rPr lang="bg-BG" dirty="0" smtClean="0">
                <a:solidFill>
                  <a:srgbClr val="17375E"/>
                </a:solidFill>
              </a:rPr>
              <a:t>Публикуване на методологията за извършване на оценката, включително на терапиите/технологиите, които служат като основа за сравнение</a:t>
            </a:r>
          </a:p>
          <a:p>
            <a:r>
              <a:rPr lang="bg-BG" dirty="0" smtClean="0">
                <a:solidFill>
                  <a:srgbClr val="17375E"/>
                </a:solidFill>
              </a:rPr>
              <a:t>Мотивиране и публикуване на междинния и окончателен доклад</a:t>
            </a:r>
          </a:p>
          <a:p>
            <a:r>
              <a:rPr lang="bg-BG" dirty="0" smtClean="0">
                <a:solidFill>
                  <a:srgbClr val="17375E"/>
                </a:solidFill>
              </a:rPr>
              <a:t>Възможност за коментари по междинния доклад</a:t>
            </a:r>
          </a:p>
          <a:p>
            <a:r>
              <a:rPr lang="bg-BG" dirty="0" smtClean="0">
                <a:solidFill>
                  <a:srgbClr val="17375E"/>
                </a:solidFill>
              </a:rPr>
              <a:t>Възможност за обжалване на окончателния доклад</a:t>
            </a:r>
          </a:p>
          <a:p>
            <a:r>
              <a:rPr lang="bg-BG" dirty="0" smtClean="0">
                <a:solidFill>
                  <a:srgbClr val="17375E"/>
                </a:solidFill>
              </a:rPr>
              <a:t>Разпространение на заключенията и препоръките</a:t>
            </a:r>
          </a:p>
          <a:p>
            <a:r>
              <a:rPr lang="bg-BG" dirty="0" smtClean="0">
                <a:solidFill>
                  <a:srgbClr val="17375E"/>
                </a:solidFill>
              </a:rPr>
              <a:t>Примери:</a:t>
            </a:r>
          </a:p>
          <a:p>
            <a:pPr lvl="1">
              <a:buFont typeface="Wingdings" pitchFamily="2" charset="2"/>
              <a:buChar char="ü"/>
            </a:pPr>
            <a:r>
              <a:rPr lang="bg-BG" sz="1600" dirty="0" smtClean="0">
                <a:solidFill>
                  <a:srgbClr val="17375E"/>
                </a:solidFill>
              </a:rPr>
              <a:t>В Швеция процесът на извършване на НТА е максимално прозрачен, но съществуват правила за опазване на търговската тайна;</a:t>
            </a:r>
          </a:p>
          <a:p>
            <a:pPr lvl="1">
              <a:buFont typeface="Wingdings" pitchFamily="2" charset="2"/>
              <a:buChar char="ü"/>
            </a:pPr>
            <a:r>
              <a:rPr lang="bg-BG" sz="1600" dirty="0" smtClean="0">
                <a:solidFill>
                  <a:srgbClr val="17375E"/>
                </a:solidFill>
              </a:rPr>
              <a:t>Във Великобритания методологията за извършване на НТА  се публикува предварително, за да даде насоки на всички участници в процеса (индустрия, професионални и пациентски организации) за възможностите да </a:t>
            </a:r>
          </a:p>
          <a:p>
            <a:pPr lvl="1">
              <a:buNone/>
            </a:pPr>
            <a:r>
              <a:rPr lang="bg-BG" sz="1600" dirty="0" smtClean="0">
                <a:solidFill>
                  <a:srgbClr val="17375E"/>
                </a:solidFill>
              </a:rPr>
              <a:t>	допринесат за неговото реализиране </a:t>
            </a:r>
          </a:p>
          <a:p>
            <a:endParaRPr lang="bg-BG" sz="1800" dirty="0" smtClean="0">
              <a:solidFill>
                <a:srgbClr val="17375E"/>
              </a:solidFill>
            </a:endParaRPr>
          </a:p>
          <a:p>
            <a:endParaRPr lang="bg-BG" sz="1800" dirty="0" smtClean="0">
              <a:solidFill>
                <a:srgbClr val="17375E"/>
              </a:solidFill>
            </a:endParaRPr>
          </a:p>
          <a:p>
            <a:endParaRPr lang="ru-RU" sz="1800" dirty="0" smtClean="0">
              <a:solidFill>
                <a:srgbClr val="17375E"/>
              </a:solidFill>
            </a:endParaRPr>
          </a:p>
          <a:p>
            <a:endParaRPr lang="bg-BG" sz="1800" dirty="0" smtClean="0">
              <a:solidFill>
                <a:srgbClr val="17375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a:xfrm>
            <a:off x="1571625" y="214313"/>
            <a:ext cx="7158038" cy="857250"/>
          </a:xfrm>
        </p:spPr>
        <p:txBody>
          <a:bodyPr/>
          <a:lstStyle/>
          <a:p>
            <a:pPr algn="l"/>
            <a:r>
              <a:rPr lang="bg-BG" sz="3200" b="1" dirty="0" smtClean="0">
                <a:solidFill>
                  <a:srgbClr val="00B050"/>
                </a:solidFill>
              </a:rPr>
              <a:t>Добри практики - откритост</a:t>
            </a:r>
          </a:p>
        </p:txBody>
      </p:sp>
      <p:sp>
        <p:nvSpPr>
          <p:cNvPr id="3" name="Content Placeholder 2"/>
          <p:cNvSpPr>
            <a:spLocks noGrp="1"/>
          </p:cNvSpPr>
          <p:nvPr>
            <p:ph idx="4294967295"/>
          </p:nvPr>
        </p:nvSpPr>
        <p:spPr>
          <a:xfrm>
            <a:off x="428596" y="1357298"/>
            <a:ext cx="8229600" cy="4525963"/>
          </a:xfrm>
        </p:spPr>
        <p:txBody>
          <a:bodyPr/>
          <a:lstStyle/>
          <a:p>
            <a:pPr algn="just">
              <a:buClr>
                <a:srgbClr val="00B050"/>
              </a:buClr>
              <a:buFont typeface="Calibri" pitchFamily="34" charset="0"/>
              <a:buChar char="•"/>
            </a:pPr>
            <a:r>
              <a:rPr lang="bg-BG" sz="2000" dirty="0" smtClean="0">
                <a:solidFill>
                  <a:srgbClr val="17375E"/>
                </a:solidFill>
              </a:rPr>
              <a:t>Участие на всички заинтересовани страни – индустрия, пациентски и професионални организации – в процеса на реализиране на НТА:</a:t>
            </a:r>
          </a:p>
          <a:p>
            <a:pPr lvl="1" algn="just">
              <a:buClr>
                <a:srgbClr val="00B050"/>
              </a:buClr>
              <a:buFont typeface="Wingdings" pitchFamily="2" charset="2"/>
              <a:buChar char="ü"/>
            </a:pPr>
            <a:r>
              <a:rPr lang="bg-BG" sz="1600" dirty="0" smtClean="0">
                <a:solidFill>
                  <a:srgbClr val="17375E"/>
                </a:solidFill>
              </a:rPr>
              <a:t>Участие в утвърждаването на методологии за извършване на НТА</a:t>
            </a:r>
          </a:p>
          <a:p>
            <a:pPr lvl="1" algn="just">
              <a:buClr>
                <a:srgbClr val="00B050"/>
              </a:buClr>
              <a:buFont typeface="Wingdings" pitchFamily="2" charset="2"/>
              <a:buChar char="ü"/>
            </a:pPr>
            <a:r>
              <a:rPr lang="bg-BG" sz="1600" dirty="0" smtClean="0">
                <a:solidFill>
                  <a:srgbClr val="17375E"/>
                </a:solidFill>
              </a:rPr>
              <a:t>Участие при определянето на източници на данни и доказателства</a:t>
            </a:r>
          </a:p>
          <a:p>
            <a:pPr lvl="1" algn="just">
              <a:buClr>
                <a:srgbClr val="00B050"/>
              </a:buClr>
              <a:buFont typeface="Wingdings" pitchFamily="2" charset="2"/>
              <a:buChar char="ü"/>
            </a:pPr>
            <a:r>
              <a:rPr lang="bg-BG" sz="1600" dirty="0" smtClean="0">
                <a:solidFill>
                  <a:srgbClr val="17375E"/>
                </a:solidFill>
              </a:rPr>
              <a:t>Внасяне на данни и доказателства</a:t>
            </a:r>
          </a:p>
          <a:p>
            <a:pPr lvl="1" algn="just">
              <a:buClr>
                <a:srgbClr val="00B050"/>
              </a:buClr>
              <a:buFont typeface="Wingdings" pitchFamily="2" charset="2"/>
              <a:buChar char="ü"/>
            </a:pPr>
            <a:r>
              <a:rPr lang="bg-BG" sz="1600" dirty="0" smtClean="0">
                <a:solidFill>
                  <a:srgbClr val="17375E"/>
                </a:solidFill>
              </a:rPr>
              <a:t>Коментари по междините доклади</a:t>
            </a:r>
          </a:p>
          <a:p>
            <a:pPr lvl="1" algn="just">
              <a:buClr>
                <a:srgbClr val="00B050"/>
              </a:buClr>
              <a:buFont typeface="Wingdings" pitchFamily="2" charset="2"/>
              <a:buChar char="ü"/>
            </a:pPr>
            <a:r>
              <a:rPr lang="bg-BG" sz="1600" dirty="0" smtClean="0">
                <a:solidFill>
                  <a:srgbClr val="17375E"/>
                </a:solidFill>
              </a:rPr>
              <a:t>Представителство в съответните органи</a:t>
            </a:r>
          </a:p>
          <a:p>
            <a:pPr lvl="1" algn="just">
              <a:buClr>
                <a:srgbClr val="00B050"/>
              </a:buClr>
              <a:buFont typeface="Wingdings" pitchFamily="2" charset="2"/>
              <a:buChar char="ü"/>
            </a:pPr>
            <a:r>
              <a:rPr lang="bg-BG" sz="1600" dirty="0" smtClean="0">
                <a:solidFill>
                  <a:srgbClr val="17375E"/>
                </a:solidFill>
              </a:rPr>
              <a:t>Достъп до мотивите на решението на заплащащата институция</a:t>
            </a:r>
          </a:p>
          <a:p>
            <a:pPr algn="just">
              <a:buClr>
                <a:srgbClr val="00B050"/>
              </a:buClr>
              <a:buFont typeface="Calibri" pitchFamily="34" charset="0"/>
              <a:buChar char="•"/>
            </a:pPr>
            <a:r>
              <a:rPr lang="bg-BG" sz="2000" dirty="0" smtClean="0">
                <a:solidFill>
                  <a:srgbClr val="17375E"/>
                </a:solidFill>
              </a:rPr>
              <a:t>Примери:</a:t>
            </a:r>
          </a:p>
          <a:p>
            <a:pPr lvl="1" algn="just">
              <a:buClr>
                <a:srgbClr val="00B050"/>
              </a:buClr>
              <a:buFont typeface="Wingdings" pitchFamily="2" charset="2"/>
              <a:buChar char="ü"/>
            </a:pPr>
            <a:r>
              <a:rPr lang="bg-BG" sz="1600" dirty="0" smtClean="0">
                <a:solidFill>
                  <a:srgbClr val="17375E"/>
                </a:solidFill>
              </a:rPr>
              <a:t>Във Великобритания в всички заинтересовани страни могат да предоставят данни/доказателства, да коментират междинните доклади и да обжалват методологията  и окончателния доклад, да участват в заседанията на съответните комисии;</a:t>
            </a:r>
          </a:p>
          <a:p>
            <a:pPr lvl="1" algn="just">
              <a:buClr>
                <a:srgbClr val="00B050"/>
              </a:buClr>
              <a:buFont typeface="Wingdings" pitchFamily="2" charset="2"/>
              <a:buChar char="ü"/>
            </a:pPr>
            <a:r>
              <a:rPr lang="bg-BG" sz="1600" dirty="0" smtClean="0">
                <a:solidFill>
                  <a:srgbClr val="17375E"/>
                </a:solidFill>
              </a:rPr>
              <a:t>В САЩ НТА се осъществява от неправителствена организация, в която</a:t>
            </a:r>
          </a:p>
          <a:p>
            <a:pPr lvl="1" algn="just">
              <a:buClr>
                <a:srgbClr val="00B050"/>
              </a:buClr>
              <a:buNone/>
            </a:pPr>
            <a:r>
              <a:rPr lang="bg-BG" sz="1600" dirty="0" smtClean="0">
                <a:solidFill>
                  <a:srgbClr val="17375E"/>
                </a:solidFill>
              </a:rPr>
              <a:t>	 участват всички заинтересовани страни, включително индустрията</a:t>
            </a:r>
          </a:p>
          <a:p>
            <a:pPr lvl="1" algn="just">
              <a:buClr>
                <a:srgbClr val="00B050"/>
              </a:buClr>
              <a:buFont typeface="Calibri" pitchFamily="34" charset="0"/>
              <a:buChar char="•"/>
            </a:pPr>
            <a:endParaRPr lang="bg-BG" sz="1800" dirty="0" smtClean="0">
              <a:solidFill>
                <a:srgbClr val="144088"/>
              </a:solidFill>
            </a:endParaRPr>
          </a:p>
          <a:p>
            <a:pPr lvl="1" algn="just">
              <a:buClr>
                <a:srgbClr val="00B050"/>
              </a:buClr>
              <a:buFont typeface="Calibri" pitchFamily="34" charset="0"/>
              <a:buChar char="•"/>
            </a:pPr>
            <a:endParaRPr lang="bg-BG" sz="2000" dirty="0" smtClean="0">
              <a:solidFill>
                <a:srgbClr val="144088"/>
              </a:solidFill>
            </a:endParaRPr>
          </a:p>
          <a:p>
            <a:pPr lvl="1" algn="just">
              <a:buClr>
                <a:srgbClr val="00B050"/>
              </a:buClr>
              <a:buFont typeface="Calibri" pitchFamily="34" charset="0"/>
              <a:buChar char="•"/>
            </a:pPr>
            <a:endParaRPr lang="bg-BG" sz="2000" dirty="0" smtClean="0">
              <a:solidFill>
                <a:srgbClr val="144088"/>
              </a:solidFill>
            </a:endParaRPr>
          </a:p>
          <a:p>
            <a:pPr algn="just">
              <a:buClr>
                <a:srgbClr val="00B050"/>
              </a:buClr>
              <a:buFont typeface="Calibri" pitchFamily="34" charset="0"/>
              <a:buChar char="•"/>
            </a:pPr>
            <a:endParaRPr lang="bg-BG" sz="2000" dirty="0" smtClean="0">
              <a:solidFill>
                <a:srgbClr val="144088"/>
              </a:solidFill>
            </a:endParaRPr>
          </a:p>
          <a:p>
            <a:pPr algn="just">
              <a:buClr>
                <a:srgbClr val="00B050"/>
              </a:buClr>
              <a:buFont typeface="Calibri" pitchFamily="34" charset="0"/>
              <a:buChar char="•"/>
            </a:pPr>
            <a:r>
              <a:rPr lang="bg-BG" sz="2000" dirty="0" smtClean="0">
                <a:solidFill>
                  <a:srgbClr val="144088"/>
                </a:solid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71625" y="214313"/>
            <a:ext cx="7158038" cy="857250"/>
          </a:xfrm>
        </p:spPr>
        <p:txBody>
          <a:bodyPr/>
          <a:lstStyle/>
          <a:p>
            <a:r>
              <a:rPr lang="bg-BG" dirty="0" smtClean="0"/>
              <a:t>Добри практики – избор на технология</a:t>
            </a:r>
          </a:p>
        </p:txBody>
      </p:sp>
      <p:sp>
        <p:nvSpPr>
          <p:cNvPr id="3" name="Content Placeholder 2"/>
          <p:cNvSpPr>
            <a:spLocks noGrp="1"/>
          </p:cNvSpPr>
          <p:nvPr>
            <p:ph idx="1"/>
          </p:nvPr>
        </p:nvSpPr>
        <p:spPr>
          <a:xfrm>
            <a:off x="500034" y="1428736"/>
            <a:ext cx="8229600" cy="4525963"/>
          </a:xfrm>
        </p:spPr>
        <p:txBody>
          <a:bodyPr>
            <a:normAutofit/>
          </a:bodyPr>
          <a:lstStyle/>
          <a:p>
            <a:r>
              <a:rPr lang="bg-BG" sz="2400" dirty="0" smtClean="0">
                <a:solidFill>
                  <a:srgbClr val="17375E"/>
                </a:solidFill>
              </a:rPr>
              <a:t>НТА трябва да се прилага за всички форми на медицински технологии/интервенции</a:t>
            </a:r>
          </a:p>
          <a:p>
            <a:r>
              <a:rPr lang="bg-BG" sz="2400" dirty="0" smtClean="0">
                <a:solidFill>
                  <a:srgbClr val="17375E"/>
                </a:solidFill>
              </a:rPr>
              <a:t>Оценка трябва да се извършва  както на нови терапии, така и с оглед прекратяване на заплащането на остарели и неефективни технологии</a:t>
            </a:r>
          </a:p>
          <a:p>
            <a:r>
              <a:rPr lang="bg-BG" sz="2400" dirty="0" smtClean="0">
                <a:solidFill>
                  <a:srgbClr val="17375E"/>
                </a:solidFill>
              </a:rPr>
              <a:t>Критериите за избор кои медицински технологии ще се оценят следва да са ясни и публични</a:t>
            </a:r>
          </a:p>
          <a:p>
            <a:endParaRPr lang="bg-BG" sz="1800" dirty="0" smtClean="0">
              <a:solidFill>
                <a:srgbClr val="17375E"/>
              </a:solidFill>
            </a:endParaRPr>
          </a:p>
          <a:p>
            <a:endParaRPr lang="bg-BG" sz="1800" dirty="0" smtClean="0">
              <a:solidFill>
                <a:srgbClr val="17375E"/>
              </a:solidFill>
            </a:endParaRPr>
          </a:p>
          <a:p>
            <a:endParaRPr lang="ru-RU" sz="1800" dirty="0" smtClean="0">
              <a:solidFill>
                <a:srgbClr val="17375E"/>
              </a:solidFill>
            </a:endParaRPr>
          </a:p>
          <a:p>
            <a:endParaRPr lang="bg-BG" sz="1800" dirty="0" smtClean="0">
              <a:solidFill>
                <a:srgbClr val="17375E"/>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71625" y="214313"/>
            <a:ext cx="7158038" cy="857250"/>
          </a:xfrm>
        </p:spPr>
        <p:txBody>
          <a:bodyPr/>
          <a:lstStyle/>
          <a:p>
            <a:r>
              <a:rPr lang="bg-BG" dirty="0" smtClean="0"/>
              <a:t>Добри практики – избор на референт</a:t>
            </a:r>
          </a:p>
        </p:txBody>
      </p:sp>
      <p:sp>
        <p:nvSpPr>
          <p:cNvPr id="3" name="Content Placeholder 2"/>
          <p:cNvSpPr>
            <a:spLocks noGrp="1"/>
          </p:cNvSpPr>
          <p:nvPr>
            <p:ph idx="1"/>
          </p:nvPr>
        </p:nvSpPr>
        <p:spPr>
          <a:xfrm>
            <a:off x="500034" y="1428736"/>
            <a:ext cx="8229600" cy="4525963"/>
          </a:xfrm>
        </p:spPr>
        <p:txBody>
          <a:bodyPr>
            <a:normAutofit/>
          </a:bodyPr>
          <a:lstStyle/>
          <a:p>
            <a:r>
              <a:rPr lang="bg-BG" sz="2400" dirty="0" smtClean="0">
                <a:solidFill>
                  <a:srgbClr val="17375E"/>
                </a:solidFill>
              </a:rPr>
              <a:t>Основен метод на НТА е сравнението</a:t>
            </a:r>
          </a:p>
          <a:p>
            <a:r>
              <a:rPr lang="bg-BG" sz="2400" dirty="0" smtClean="0">
                <a:solidFill>
                  <a:srgbClr val="17375E"/>
                </a:solidFill>
              </a:rPr>
              <a:t>Прозрачност при избора на референт (технология ,с която се извършва сравнението), в диалог със заинтересованите страни</a:t>
            </a:r>
          </a:p>
          <a:p>
            <a:r>
              <a:rPr lang="bg-BG" sz="2400" dirty="0" smtClean="0">
                <a:solidFill>
                  <a:srgbClr val="17375E"/>
                </a:solidFill>
              </a:rPr>
              <a:t>Избор на референт:</a:t>
            </a:r>
          </a:p>
          <a:p>
            <a:pPr lvl="1">
              <a:buFont typeface="Wingdings" pitchFamily="2" charset="2"/>
              <a:buChar char="ü"/>
            </a:pPr>
            <a:r>
              <a:rPr lang="bg-BG" sz="2200" dirty="0" smtClean="0">
                <a:solidFill>
                  <a:srgbClr val="17375E"/>
                </a:solidFill>
              </a:rPr>
              <a:t>Според  препоръките за лечение</a:t>
            </a:r>
          </a:p>
          <a:p>
            <a:pPr lvl="1">
              <a:buFont typeface="Wingdings" pitchFamily="2" charset="2"/>
              <a:buChar char="ü"/>
            </a:pPr>
            <a:r>
              <a:rPr lang="bg-BG" sz="2200" dirty="0" smtClean="0">
                <a:solidFill>
                  <a:srgbClr val="17375E"/>
                </a:solidFill>
              </a:rPr>
              <a:t>Най-широко разпространена терапия към момента на оценката</a:t>
            </a:r>
          </a:p>
          <a:p>
            <a:pPr lvl="1">
              <a:buFont typeface="Wingdings" pitchFamily="2" charset="2"/>
              <a:buChar char="ü"/>
            </a:pPr>
            <a:r>
              <a:rPr lang="bg-BG" sz="2200" dirty="0" smtClean="0">
                <a:solidFill>
                  <a:srgbClr val="17375E"/>
                </a:solidFill>
              </a:rPr>
              <a:t>В зависимост от наличните доказателства</a:t>
            </a:r>
          </a:p>
          <a:p>
            <a:pPr lvl="1"/>
            <a:endParaRPr lang="bg-BG" sz="2200" dirty="0" smtClean="0">
              <a:solidFill>
                <a:srgbClr val="17375E"/>
              </a:solidFill>
            </a:endParaRPr>
          </a:p>
          <a:p>
            <a:pPr lvl="1"/>
            <a:endParaRPr lang="bg-BG" sz="2200" dirty="0" smtClean="0">
              <a:solidFill>
                <a:srgbClr val="17375E"/>
              </a:solidFill>
            </a:endParaRPr>
          </a:p>
          <a:p>
            <a:endParaRPr lang="bg-BG" sz="1800" dirty="0" smtClean="0">
              <a:solidFill>
                <a:srgbClr val="17375E"/>
              </a:solidFill>
            </a:endParaRPr>
          </a:p>
          <a:p>
            <a:endParaRPr lang="bg-BG" sz="1800" dirty="0" smtClean="0">
              <a:solidFill>
                <a:srgbClr val="17375E"/>
              </a:solidFill>
            </a:endParaRPr>
          </a:p>
          <a:p>
            <a:endParaRPr lang="ru-RU" sz="1800" dirty="0" smtClean="0">
              <a:solidFill>
                <a:srgbClr val="17375E"/>
              </a:solidFill>
            </a:endParaRPr>
          </a:p>
          <a:p>
            <a:endParaRPr lang="bg-BG" sz="1800" dirty="0" smtClean="0">
              <a:solidFill>
                <a:srgbClr val="17375E"/>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7970" name="Rectangle 2"/>
          <p:cNvSpPr>
            <a:spLocks noGrp="1" noChangeArrowheads="1"/>
          </p:cNvSpPr>
          <p:nvPr>
            <p:ph type="title"/>
          </p:nvPr>
        </p:nvSpPr>
        <p:spPr>
          <a:xfrm>
            <a:off x="1331640" y="214290"/>
            <a:ext cx="7397994" cy="857256"/>
          </a:xfrm>
          <a:noFill/>
          <a:ln/>
        </p:spPr>
        <p:txBody>
          <a:bodyPr>
            <a:noAutofit/>
          </a:bodyPr>
          <a:lstStyle/>
          <a:p>
            <a:r>
              <a:rPr lang="bg-BG" dirty="0" smtClean="0"/>
              <a:t>Биотехнологиите и НТА</a:t>
            </a:r>
          </a:p>
        </p:txBody>
      </p:sp>
      <p:sp>
        <p:nvSpPr>
          <p:cNvPr id="1107971" name="Rectangle 3"/>
          <p:cNvSpPr>
            <a:spLocks noGrp="1" noChangeArrowheads="1"/>
          </p:cNvSpPr>
          <p:nvPr>
            <p:ph type="body" idx="1"/>
          </p:nvPr>
        </p:nvSpPr>
        <p:spPr>
          <a:xfrm>
            <a:off x="306388" y="1196752"/>
            <a:ext cx="8586092" cy="4943623"/>
          </a:xfrm>
          <a:noFill/>
          <a:ln/>
        </p:spPr>
        <p:txBody>
          <a:bodyPr>
            <a:noAutofit/>
          </a:bodyPr>
          <a:lstStyle/>
          <a:p>
            <a:r>
              <a:rPr lang="ru-RU" sz="2400" dirty="0" smtClean="0"/>
              <a:t>Биотехнологичните лекарства се различават от  биологичните и синтетичните продукти</a:t>
            </a:r>
            <a:endParaRPr lang="bg-BG" sz="2400" dirty="0" smtClean="0"/>
          </a:p>
          <a:p>
            <a:r>
              <a:rPr lang="bg-BG" sz="2400" dirty="0" smtClean="0"/>
              <a:t>Биотехнологичните лекарства нямат генерични аналози, а биоподобни – т.е. “допустимо различни”                  </a:t>
            </a:r>
            <a:r>
              <a:rPr lang="en-US" sz="2400" dirty="0" smtClean="0"/>
              <a:t>(</a:t>
            </a:r>
            <a:r>
              <a:rPr lang="bg-BG" sz="2400" dirty="0" smtClean="0"/>
              <a:t>биоподобен </a:t>
            </a:r>
            <a:r>
              <a:rPr lang="bg-BG" sz="2800" dirty="0" smtClean="0">
                <a:solidFill>
                  <a:srgbClr val="C00000"/>
                </a:solidFill>
              </a:rPr>
              <a:t>≠</a:t>
            </a:r>
            <a:r>
              <a:rPr lang="bg-BG" sz="2400" dirty="0" smtClean="0"/>
              <a:t> генерик</a:t>
            </a:r>
            <a:r>
              <a:rPr lang="en-US" sz="2400" dirty="0" smtClean="0"/>
              <a:t>) </a:t>
            </a:r>
            <a:endParaRPr lang="bg-BG" sz="2400" dirty="0" smtClean="0"/>
          </a:p>
          <a:p>
            <a:r>
              <a:rPr lang="bg-BG" sz="2400" dirty="0" smtClean="0"/>
              <a:t>За разлика от регулацията, липсата на общи правила за реимбурсиране на биотехнологичните лекарства в ЕС  води до противоречиви национални модели и практики; вкл. опасност от риск за пациента.</a:t>
            </a:r>
          </a:p>
          <a:p>
            <a:r>
              <a:rPr lang="bg-BG" sz="2400" dirty="0" smtClean="0"/>
              <a:t>Субституцията при биотехнологичните продукти трябва да бъде основана на аргументирана оценка на лекаря: </a:t>
            </a:r>
          </a:p>
          <a:p>
            <a:pPr>
              <a:buNone/>
            </a:pPr>
            <a:r>
              <a:rPr lang="bg-BG" sz="2400" dirty="0" smtClean="0"/>
              <a:t>    </a:t>
            </a:r>
            <a:r>
              <a:rPr lang="bg-BG" i="1" dirty="0" smtClean="0">
                <a:solidFill>
                  <a:srgbClr val="C00000"/>
                </a:solidFill>
              </a:rPr>
              <a:t>"</a:t>
            </a:r>
            <a:r>
              <a:rPr lang="en-US" i="1" dirty="0" smtClean="0">
                <a:solidFill>
                  <a:srgbClr val="C00000"/>
                </a:solidFill>
              </a:rPr>
              <a:t>It is not possible we would guarantee a </a:t>
            </a:r>
            <a:r>
              <a:rPr lang="en-US" i="1" dirty="0" err="1" smtClean="0">
                <a:solidFill>
                  <a:srgbClr val="C00000"/>
                </a:solidFill>
              </a:rPr>
              <a:t>biosimilar</a:t>
            </a:r>
            <a:r>
              <a:rPr lang="en-US" i="1" dirty="0" smtClean="0">
                <a:solidFill>
                  <a:srgbClr val="C00000"/>
                </a:solidFill>
              </a:rPr>
              <a:t> is interchangeable </a:t>
            </a:r>
            <a:endParaRPr lang="bg-BG" i="1" dirty="0" smtClean="0">
              <a:solidFill>
                <a:srgbClr val="C00000"/>
              </a:solidFill>
            </a:endParaRPr>
          </a:p>
          <a:p>
            <a:pPr>
              <a:buNone/>
            </a:pPr>
            <a:r>
              <a:rPr lang="bg-BG" i="1" dirty="0" smtClean="0">
                <a:solidFill>
                  <a:srgbClr val="C00000"/>
                </a:solidFill>
              </a:rPr>
              <a:t>     </a:t>
            </a:r>
            <a:r>
              <a:rPr lang="en-US" i="1" dirty="0" smtClean="0">
                <a:solidFill>
                  <a:srgbClr val="C00000"/>
                </a:solidFill>
              </a:rPr>
              <a:t>(with its originator)” – </a:t>
            </a:r>
            <a:r>
              <a:rPr lang="bg-BG" i="1" dirty="0" smtClean="0">
                <a:solidFill>
                  <a:srgbClr val="C00000"/>
                </a:solidFill>
              </a:rPr>
              <a:t>ЕМА, 21.06.2006.</a:t>
            </a:r>
          </a:p>
          <a:p>
            <a:pPr>
              <a:buFontTx/>
              <a:buNone/>
            </a:pPr>
            <a:r>
              <a:rPr lang="bg-BG" sz="2400" b="1" i="1" dirty="0" smtClean="0"/>
              <a:t>     </a:t>
            </a:r>
            <a:endParaRPr lang="bg-BG" sz="2400" dirty="0" smtClean="0"/>
          </a:p>
          <a:p>
            <a:endParaRPr lang="bg-BG" sz="2400" dirty="0" smtClean="0"/>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a:xfrm>
            <a:off x="1571625" y="214313"/>
            <a:ext cx="7158038" cy="857250"/>
          </a:xfrm>
        </p:spPr>
        <p:txBody>
          <a:bodyPr/>
          <a:lstStyle/>
          <a:p>
            <a:pPr algn="l"/>
            <a:r>
              <a:rPr lang="bg-BG" sz="3200" b="1" dirty="0" smtClean="0">
                <a:solidFill>
                  <a:srgbClr val="00B050"/>
                </a:solidFill>
              </a:rPr>
              <a:t>Къде са данните?</a:t>
            </a:r>
          </a:p>
        </p:txBody>
      </p:sp>
      <p:pic>
        <p:nvPicPr>
          <p:cNvPr id="20483" name="Picture 3"/>
          <p:cNvPicPr>
            <a:picLocks noChangeAspect="1" noChangeArrowheads="1"/>
          </p:cNvPicPr>
          <p:nvPr/>
        </p:nvPicPr>
        <p:blipFill>
          <a:blip r:embed="rId2" cstate="print"/>
          <a:srcRect/>
          <a:stretch>
            <a:fillRect/>
          </a:stretch>
        </p:blipFill>
        <p:spPr bwMode="auto">
          <a:xfrm>
            <a:off x="5292080" y="1628800"/>
            <a:ext cx="3657600" cy="2560637"/>
          </a:xfrm>
          <a:prstGeom prst="rect">
            <a:avLst/>
          </a:prstGeom>
          <a:noFill/>
          <a:ln w="9525">
            <a:noFill/>
            <a:miter lim="800000"/>
            <a:headEnd/>
            <a:tailEnd/>
          </a:ln>
          <a:effectLst/>
        </p:spPr>
      </p:pic>
      <p:sp>
        <p:nvSpPr>
          <p:cNvPr id="5" name="Content Placeholder 2"/>
          <p:cNvSpPr>
            <a:spLocks noGrp="1"/>
          </p:cNvSpPr>
          <p:nvPr>
            <p:ph idx="1"/>
          </p:nvPr>
        </p:nvSpPr>
        <p:spPr>
          <a:xfrm>
            <a:off x="500034" y="1428736"/>
            <a:ext cx="4857784" cy="4525963"/>
          </a:xfrm>
        </p:spPr>
        <p:txBody>
          <a:bodyPr>
            <a:normAutofit/>
          </a:bodyPr>
          <a:lstStyle/>
          <a:p>
            <a:r>
              <a:rPr lang="bg-BG" sz="2400" dirty="0" smtClean="0">
                <a:solidFill>
                  <a:srgbClr val="17375E"/>
                </a:solidFill>
              </a:rPr>
              <a:t>НТА е невъзможна без пълни епидемиологични данни по заболявания (</a:t>
            </a:r>
            <a:r>
              <a:rPr lang="bg-BG" sz="2400" dirty="0" err="1" smtClean="0">
                <a:solidFill>
                  <a:srgbClr val="17375E"/>
                </a:solidFill>
              </a:rPr>
              <a:t>заболяемост</a:t>
            </a:r>
            <a:r>
              <a:rPr lang="bg-BG" sz="2400" dirty="0" smtClean="0">
                <a:solidFill>
                  <a:srgbClr val="17375E"/>
                </a:solidFill>
              </a:rPr>
              <a:t>, смъртност, </a:t>
            </a:r>
            <a:r>
              <a:rPr lang="bg-BG" sz="2400" dirty="0" err="1" smtClean="0">
                <a:solidFill>
                  <a:srgbClr val="17375E"/>
                </a:solidFill>
              </a:rPr>
              <a:t>преживяемост</a:t>
            </a:r>
            <a:r>
              <a:rPr lang="bg-BG" sz="2400" dirty="0" smtClean="0">
                <a:solidFill>
                  <a:srgbClr val="17375E"/>
                </a:solidFill>
              </a:rPr>
              <a:t> и др.)</a:t>
            </a:r>
          </a:p>
          <a:p>
            <a:r>
              <a:rPr lang="bg-BG" sz="2400" dirty="0" smtClean="0">
                <a:solidFill>
                  <a:srgbClr val="17375E"/>
                </a:solidFill>
              </a:rPr>
              <a:t>Данните следва да са достъпни за заинтересованите страни</a:t>
            </a:r>
          </a:p>
          <a:p>
            <a:r>
              <a:rPr lang="bg-BG" sz="2400" dirty="0" smtClean="0">
                <a:solidFill>
                  <a:srgbClr val="17375E"/>
                </a:solidFill>
              </a:rPr>
              <a:t>В България има остра необходимост от създаване на епидемиологична база данни по заболявания - регистри</a:t>
            </a:r>
          </a:p>
          <a:p>
            <a:pPr>
              <a:buNone/>
            </a:pPr>
            <a:endParaRPr lang="bg-BG" sz="2200" dirty="0" smtClean="0">
              <a:solidFill>
                <a:srgbClr val="17375E"/>
              </a:solidFill>
            </a:endParaRPr>
          </a:p>
          <a:p>
            <a:pPr lvl="1"/>
            <a:endParaRPr lang="bg-BG" sz="2200" dirty="0" smtClean="0">
              <a:solidFill>
                <a:srgbClr val="17375E"/>
              </a:solidFill>
            </a:endParaRPr>
          </a:p>
          <a:p>
            <a:pPr lvl="1"/>
            <a:endParaRPr lang="bg-BG" sz="2200" dirty="0" smtClean="0">
              <a:solidFill>
                <a:srgbClr val="17375E"/>
              </a:solidFill>
            </a:endParaRPr>
          </a:p>
          <a:p>
            <a:endParaRPr lang="bg-BG" sz="1800" dirty="0" smtClean="0">
              <a:solidFill>
                <a:srgbClr val="17375E"/>
              </a:solidFill>
            </a:endParaRPr>
          </a:p>
          <a:p>
            <a:endParaRPr lang="bg-BG" sz="1800" dirty="0" smtClean="0">
              <a:solidFill>
                <a:srgbClr val="17375E"/>
              </a:solidFill>
            </a:endParaRPr>
          </a:p>
          <a:p>
            <a:endParaRPr lang="ru-RU" sz="1800" dirty="0" smtClean="0">
              <a:solidFill>
                <a:srgbClr val="17375E"/>
              </a:solidFill>
            </a:endParaRPr>
          </a:p>
          <a:p>
            <a:endParaRPr lang="bg-BG" sz="1800" dirty="0" smtClean="0">
              <a:solidFill>
                <a:srgbClr val="17375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500" fill="hold"/>
                                        <p:tgtEl>
                                          <p:spTgt spid="20483"/>
                                        </p:tgtEl>
                                        <p:attrNameLst>
                                          <p:attrName>ppt_x</p:attrName>
                                        </p:attrNameLst>
                                      </p:cBhvr>
                                      <p:tavLst>
                                        <p:tav tm="0">
                                          <p:val>
                                            <p:strVal val="1+#ppt_w/2"/>
                                          </p:val>
                                        </p:tav>
                                        <p:tav tm="100000">
                                          <p:val>
                                            <p:strVal val="#ppt_x"/>
                                          </p:val>
                                        </p:tav>
                                      </p:tavLst>
                                    </p:anim>
                                    <p:anim calcmode="lin" valueType="num">
                                      <p:cBhvr additive="base">
                                        <p:cTn id="8" dur="500" fill="hold"/>
                                        <p:tgtEl>
                                          <p:spTgt spid="204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571625" y="214313"/>
            <a:ext cx="7158038" cy="857250"/>
          </a:xfrm>
        </p:spPr>
        <p:txBody>
          <a:bodyPr/>
          <a:lstStyle/>
          <a:p>
            <a:pPr algn="ctr"/>
            <a:r>
              <a:rPr lang="bg-BG" dirty="0" smtClean="0"/>
              <a:t>ЧЛЕНОВЕ</a:t>
            </a:r>
            <a:r>
              <a:rPr lang="en-US" dirty="0" smtClean="0"/>
              <a:t> </a:t>
            </a:r>
            <a:r>
              <a:rPr lang="en-US" dirty="0" err="1" smtClean="0"/>
              <a:t>ARPharM</a:t>
            </a:r>
            <a:endParaRPr lang="bg-BG" dirty="0" smtClean="0"/>
          </a:p>
        </p:txBody>
      </p:sp>
      <p:pic>
        <p:nvPicPr>
          <p:cNvPr id="1026" name="Picture 2" descr="http://t2.gstatic.com/images?q=tbn:ANd9GcSKvO-xJc766poqnl3M9lhqAhux8feLinl3es3s5iNyhJBj4O8&amp;t=1&amp;usg=__vIgg96QChbdxmymkBJjH5pDPsMk="/>
          <p:cNvPicPr>
            <a:picLocks noChangeAspect="1" noChangeArrowheads="1"/>
          </p:cNvPicPr>
          <p:nvPr/>
        </p:nvPicPr>
        <p:blipFill>
          <a:blip r:embed="rId2" cstate="print"/>
          <a:srcRect/>
          <a:stretch>
            <a:fillRect/>
          </a:stretch>
        </p:blipFill>
        <p:spPr bwMode="auto">
          <a:xfrm>
            <a:off x="899592" y="3212976"/>
            <a:ext cx="1337538" cy="332358"/>
          </a:xfrm>
          <a:prstGeom prst="rect">
            <a:avLst/>
          </a:prstGeom>
          <a:noFill/>
          <a:ln w="9525">
            <a:noFill/>
            <a:miter lim="800000"/>
            <a:headEnd/>
            <a:tailEnd/>
          </a:ln>
        </p:spPr>
      </p:pic>
      <p:pic>
        <p:nvPicPr>
          <p:cNvPr id="1028" name="Picture 4" descr="http://t3.gstatic.com/images?q=tbn:ANd9GcSot0CPJDN2NVUBAnLxEBl90zz-iLweLo9YaEaJWs65zoI6RDo&amp;t=1&amp;usg=__qyy01sIcu6F1hDPvsp2r2kDIucU="/>
          <p:cNvPicPr>
            <a:picLocks noChangeAspect="1" noChangeArrowheads="1"/>
          </p:cNvPicPr>
          <p:nvPr/>
        </p:nvPicPr>
        <p:blipFill>
          <a:blip r:embed="rId3" cstate="print"/>
          <a:srcRect/>
          <a:stretch>
            <a:fillRect/>
          </a:stretch>
        </p:blipFill>
        <p:spPr bwMode="auto">
          <a:xfrm>
            <a:off x="899592" y="1484784"/>
            <a:ext cx="1422400" cy="601663"/>
          </a:xfrm>
          <a:prstGeom prst="rect">
            <a:avLst/>
          </a:prstGeom>
          <a:noFill/>
          <a:ln w="9525">
            <a:noFill/>
            <a:miter lim="800000"/>
            <a:headEnd/>
            <a:tailEnd/>
          </a:ln>
        </p:spPr>
      </p:pic>
      <p:pic>
        <p:nvPicPr>
          <p:cNvPr id="1030" name="Picture 6" descr="http://t3.gstatic.com/images?q=tbn:ANd9GcT7QDnCBycvEDHdynPACe3ZA01TPDNM1vJLFBl2W7m-MBlXPJk&amp;t=1&amp;usg=__obTXLeOu1I0G-sHV6iG3D__YDKw="/>
          <p:cNvPicPr>
            <a:picLocks noChangeAspect="1" noChangeArrowheads="1"/>
          </p:cNvPicPr>
          <p:nvPr/>
        </p:nvPicPr>
        <p:blipFill>
          <a:blip r:embed="rId4" cstate="print"/>
          <a:srcRect/>
          <a:stretch>
            <a:fillRect/>
          </a:stretch>
        </p:blipFill>
        <p:spPr bwMode="auto">
          <a:xfrm>
            <a:off x="899592" y="2564904"/>
            <a:ext cx="1342881" cy="468883"/>
          </a:xfrm>
          <a:prstGeom prst="rect">
            <a:avLst/>
          </a:prstGeom>
          <a:noFill/>
          <a:ln w="9525">
            <a:noFill/>
            <a:miter lim="800000"/>
            <a:headEnd/>
            <a:tailEnd/>
          </a:ln>
        </p:spPr>
      </p:pic>
      <p:pic>
        <p:nvPicPr>
          <p:cNvPr id="1032" name="Picture 8" descr="http://t0.gstatic.com/images?q=tbn:ANd9GcQKtlradgP6_nBo2ILKL60TGgI6lOylut6j4ExYduZ06hKWF_o&amp;t=1&amp;usg=__ItRmSZSroDmnhTXK4I7t-LiQydM="/>
          <p:cNvPicPr>
            <a:picLocks noChangeAspect="1" noChangeArrowheads="1"/>
          </p:cNvPicPr>
          <p:nvPr/>
        </p:nvPicPr>
        <p:blipFill>
          <a:blip r:embed="rId5" cstate="print"/>
          <a:srcRect/>
          <a:stretch>
            <a:fillRect/>
          </a:stretch>
        </p:blipFill>
        <p:spPr bwMode="auto">
          <a:xfrm>
            <a:off x="611560" y="4509120"/>
            <a:ext cx="1520825" cy="596900"/>
          </a:xfrm>
          <a:prstGeom prst="rect">
            <a:avLst/>
          </a:prstGeom>
          <a:noFill/>
          <a:ln w="9525">
            <a:noFill/>
            <a:miter lim="800000"/>
            <a:headEnd/>
            <a:tailEnd/>
          </a:ln>
        </p:spPr>
      </p:pic>
      <p:pic>
        <p:nvPicPr>
          <p:cNvPr id="1034" name="Picture 10" descr="http://t1.gstatic.com/images?q=tbn:ANd9GcQCDbovlSiLI9z934szCxAhNXQQuJEcMcArIvVzKEK7Vk9MVD0&amp;t=1&amp;usg=__Lw8Vgt44gJ2ZEJhb1I6maxYgjZ0="/>
          <p:cNvPicPr>
            <a:picLocks noChangeAspect="1" noChangeArrowheads="1"/>
          </p:cNvPicPr>
          <p:nvPr/>
        </p:nvPicPr>
        <p:blipFill>
          <a:blip r:embed="rId6" cstate="print"/>
          <a:srcRect/>
          <a:stretch>
            <a:fillRect/>
          </a:stretch>
        </p:blipFill>
        <p:spPr bwMode="auto">
          <a:xfrm>
            <a:off x="899592" y="5085184"/>
            <a:ext cx="1643063" cy="422275"/>
          </a:xfrm>
          <a:prstGeom prst="rect">
            <a:avLst/>
          </a:prstGeom>
          <a:noFill/>
          <a:ln w="9525">
            <a:noFill/>
            <a:miter lim="800000"/>
            <a:headEnd/>
            <a:tailEnd/>
          </a:ln>
        </p:spPr>
      </p:pic>
      <p:pic>
        <p:nvPicPr>
          <p:cNvPr id="1036" name="Picture 12" descr="http://t2.gstatic.com/images?q=tbn:ANd9GcToM9Ejw8mlzvsvc_CGyWWNpfalce7sSViJSEtEfP602kunSMI&amp;t=1&amp;usg=__AxrIiN-pZS0IBIVj16TWfEb-sUM="/>
          <p:cNvPicPr>
            <a:picLocks noChangeAspect="1" noChangeArrowheads="1"/>
          </p:cNvPicPr>
          <p:nvPr/>
        </p:nvPicPr>
        <p:blipFill>
          <a:blip r:embed="rId7" cstate="print"/>
          <a:srcRect/>
          <a:stretch>
            <a:fillRect/>
          </a:stretch>
        </p:blipFill>
        <p:spPr bwMode="auto">
          <a:xfrm>
            <a:off x="899592" y="5733256"/>
            <a:ext cx="1292225" cy="212725"/>
          </a:xfrm>
          <a:prstGeom prst="rect">
            <a:avLst/>
          </a:prstGeom>
          <a:noFill/>
          <a:ln w="9525">
            <a:noFill/>
            <a:miter lim="800000"/>
            <a:headEnd/>
            <a:tailEnd/>
          </a:ln>
        </p:spPr>
      </p:pic>
      <p:pic>
        <p:nvPicPr>
          <p:cNvPr id="1040" name="Picture 16" descr="http://t2.gstatic.com/images?q=tbn:ANd9GcRhSA3CMv8PS6K8jP-8LnZL505h2EHRACtWG8sOECa3KT4dXDA&amp;t=1&amp;usg=__l45vAduMe8qd9Sb8S_dpgg5mkAQ="/>
          <p:cNvPicPr>
            <a:picLocks noChangeAspect="1" noChangeArrowheads="1"/>
          </p:cNvPicPr>
          <p:nvPr/>
        </p:nvPicPr>
        <p:blipFill>
          <a:blip r:embed="rId8" cstate="print"/>
          <a:srcRect/>
          <a:stretch>
            <a:fillRect/>
          </a:stretch>
        </p:blipFill>
        <p:spPr bwMode="auto">
          <a:xfrm>
            <a:off x="2987824" y="2204864"/>
            <a:ext cx="1743075" cy="476250"/>
          </a:xfrm>
          <a:prstGeom prst="rect">
            <a:avLst/>
          </a:prstGeom>
          <a:noFill/>
          <a:ln w="9525">
            <a:noFill/>
            <a:miter lim="800000"/>
            <a:headEnd/>
            <a:tailEnd/>
          </a:ln>
        </p:spPr>
      </p:pic>
      <p:pic>
        <p:nvPicPr>
          <p:cNvPr id="1042" name="Picture 18" descr="http://t2.gstatic.com/images?q=tbn:ANd9GcSv4Jro4iwfPCJuI550W3YtL2coJewgNrxLZFPX4rpSx_uvBAo&amp;t=1&amp;usg=__0fh4SXzuqrTs_0I3Dzsirmfzp6k="/>
          <p:cNvPicPr>
            <a:picLocks noChangeAspect="1" noChangeArrowheads="1"/>
          </p:cNvPicPr>
          <p:nvPr/>
        </p:nvPicPr>
        <p:blipFill>
          <a:blip r:embed="rId9" cstate="print"/>
          <a:srcRect/>
          <a:stretch>
            <a:fillRect/>
          </a:stretch>
        </p:blipFill>
        <p:spPr bwMode="auto">
          <a:xfrm>
            <a:off x="2987824" y="2924944"/>
            <a:ext cx="1428750" cy="493713"/>
          </a:xfrm>
          <a:prstGeom prst="rect">
            <a:avLst/>
          </a:prstGeom>
          <a:noFill/>
          <a:ln w="9525">
            <a:noFill/>
            <a:miter lim="800000"/>
            <a:headEnd/>
            <a:tailEnd/>
          </a:ln>
        </p:spPr>
      </p:pic>
      <p:pic>
        <p:nvPicPr>
          <p:cNvPr id="1046" name="Picture 22" descr="http://t1.gstatic.com/images?q=tbn:ANd9GcR44gBcApT6R9pl4wxqaj0_DJc91ERJkNwAotYTYNQwMy6NHlo&amp;t=1&amp;usg=__PlXBtv17Fny4YiTkGFRsLNUy4VE="/>
          <p:cNvPicPr>
            <a:picLocks noChangeAspect="1" noChangeArrowheads="1"/>
          </p:cNvPicPr>
          <p:nvPr/>
        </p:nvPicPr>
        <p:blipFill>
          <a:blip r:embed="rId10" cstate="print"/>
          <a:srcRect/>
          <a:stretch>
            <a:fillRect/>
          </a:stretch>
        </p:blipFill>
        <p:spPr bwMode="auto">
          <a:xfrm>
            <a:off x="3203848" y="3573016"/>
            <a:ext cx="1036637" cy="550862"/>
          </a:xfrm>
          <a:prstGeom prst="rect">
            <a:avLst/>
          </a:prstGeom>
          <a:noFill/>
          <a:ln w="9525">
            <a:noFill/>
            <a:miter lim="800000"/>
            <a:headEnd/>
            <a:tailEnd/>
          </a:ln>
        </p:spPr>
      </p:pic>
      <p:pic>
        <p:nvPicPr>
          <p:cNvPr id="1048" name="Picture 24" descr="http://t1.gstatic.com/images?q=tbn:ANd9GcRNGzwBmknnw56KzIahUse7UApUu7myhNxY8WAacxCd03weDJk&amp;t=1&amp;usg=__1hh93axi6DnKMAx272EFXg3Thzg="/>
          <p:cNvPicPr>
            <a:picLocks noChangeAspect="1" noChangeArrowheads="1"/>
          </p:cNvPicPr>
          <p:nvPr/>
        </p:nvPicPr>
        <p:blipFill>
          <a:blip r:embed="rId11" cstate="print"/>
          <a:srcRect/>
          <a:stretch>
            <a:fillRect/>
          </a:stretch>
        </p:blipFill>
        <p:spPr bwMode="auto">
          <a:xfrm>
            <a:off x="3275856" y="4221088"/>
            <a:ext cx="1620181" cy="720080"/>
          </a:xfrm>
          <a:prstGeom prst="rect">
            <a:avLst/>
          </a:prstGeom>
          <a:noFill/>
          <a:ln w="9525">
            <a:noFill/>
            <a:miter lim="800000"/>
            <a:headEnd/>
            <a:tailEnd/>
          </a:ln>
        </p:spPr>
      </p:pic>
      <p:pic>
        <p:nvPicPr>
          <p:cNvPr id="1054" name="Picture 30" descr="http://t2.gstatic.com/images?q=tbn:ANd9GcRfSNlpFAqmM-ZUnfkI7-9eTZr1hFDcGmYArlGMJ5wAlejJwfk&amp;t=1&amp;usg=__7v91BcvN4q9hG281P4HOLPFstIk="/>
          <p:cNvPicPr>
            <a:picLocks noChangeAspect="1" noChangeArrowheads="1"/>
          </p:cNvPicPr>
          <p:nvPr/>
        </p:nvPicPr>
        <p:blipFill>
          <a:blip r:embed="rId12" cstate="print"/>
          <a:srcRect/>
          <a:stretch>
            <a:fillRect/>
          </a:stretch>
        </p:blipFill>
        <p:spPr bwMode="auto">
          <a:xfrm>
            <a:off x="5220072" y="1412776"/>
            <a:ext cx="1476375" cy="585788"/>
          </a:xfrm>
          <a:prstGeom prst="rect">
            <a:avLst/>
          </a:prstGeom>
          <a:noFill/>
          <a:ln w="9525">
            <a:noFill/>
            <a:miter lim="800000"/>
            <a:headEnd/>
            <a:tailEnd/>
          </a:ln>
        </p:spPr>
      </p:pic>
      <p:pic>
        <p:nvPicPr>
          <p:cNvPr id="1058" name="Picture 34" descr="http://t2.gstatic.com/images?q=tbn:ANd9GcSWY6vpYYD3RUI_taWkPfx1ypbFZtlYBsuTq5CsfhI_g0Xu8p0&amp;t=1&amp;usg=__AWGonjg6GCxzXqXnv7tIvVn2NvQ="/>
          <p:cNvPicPr>
            <a:picLocks noChangeAspect="1" noChangeArrowheads="1"/>
          </p:cNvPicPr>
          <p:nvPr/>
        </p:nvPicPr>
        <p:blipFill>
          <a:blip r:embed="rId13" cstate="print"/>
          <a:srcRect/>
          <a:stretch>
            <a:fillRect/>
          </a:stretch>
        </p:blipFill>
        <p:spPr bwMode="auto">
          <a:xfrm>
            <a:off x="4788024" y="3501008"/>
            <a:ext cx="2098856" cy="504056"/>
          </a:xfrm>
          <a:prstGeom prst="rect">
            <a:avLst/>
          </a:prstGeom>
          <a:noFill/>
          <a:ln w="9525">
            <a:noFill/>
            <a:miter lim="800000"/>
            <a:headEnd/>
            <a:tailEnd/>
          </a:ln>
        </p:spPr>
      </p:pic>
      <p:pic>
        <p:nvPicPr>
          <p:cNvPr id="1060" name="Picture 36" descr="http://t1.gstatic.com/images?q=tbn:ANd9GcTfVuXetLOh4eJ_TKvZB93rrQIH4xyOzsoDNLGiSJkgw7GzYCg&amp;t=1&amp;usg=__V8h2EHM4fPs79Sy10-Mn-VXeas4="/>
          <p:cNvPicPr>
            <a:picLocks noChangeAspect="1" noChangeArrowheads="1"/>
          </p:cNvPicPr>
          <p:nvPr/>
        </p:nvPicPr>
        <p:blipFill>
          <a:blip r:embed="rId14" cstate="print"/>
          <a:srcRect/>
          <a:stretch>
            <a:fillRect/>
          </a:stretch>
        </p:blipFill>
        <p:spPr bwMode="auto">
          <a:xfrm>
            <a:off x="5436096" y="4149080"/>
            <a:ext cx="1242490" cy="792088"/>
          </a:xfrm>
          <a:prstGeom prst="rect">
            <a:avLst/>
          </a:prstGeom>
          <a:noFill/>
          <a:ln w="9525">
            <a:noFill/>
            <a:miter lim="800000"/>
            <a:headEnd/>
            <a:tailEnd/>
          </a:ln>
        </p:spPr>
      </p:pic>
      <p:pic>
        <p:nvPicPr>
          <p:cNvPr id="1066" name="Picture 42" descr="http://t3.gstatic.com/images?q=tbn:zahjNHj5TY2a6M:l"/>
          <p:cNvPicPr>
            <a:picLocks noChangeAspect="1" noChangeArrowheads="1"/>
          </p:cNvPicPr>
          <p:nvPr/>
        </p:nvPicPr>
        <p:blipFill>
          <a:blip r:embed="rId15" cstate="print"/>
          <a:srcRect/>
          <a:stretch>
            <a:fillRect/>
          </a:stretch>
        </p:blipFill>
        <p:spPr bwMode="auto">
          <a:xfrm>
            <a:off x="7380312" y="1484784"/>
            <a:ext cx="990600" cy="514350"/>
          </a:xfrm>
          <a:prstGeom prst="rect">
            <a:avLst/>
          </a:prstGeom>
          <a:noFill/>
          <a:ln w="9525">
            <a:noFill/>
            <a:miter lim="800000"/>
            <a:headEnd/>
            <a:tailEnd/>
          </a:ln>
        </p:spPr>
      </p:pic>
      <p:pic>
        <p:nvPicPr>
          <p:cNvPr id="1072" name="Picture 48" descr="http://t2.gstatic.com/images?q=tbn:ANd9GcRoH0UlkLe83AhHvu-c9UaBASq10qDrbcLSsQkTOYL-XjUb6eM&amp;t=1&amp;usg=__D1OhlYAF8AGpq6com7tze6tN-2s="/>
          <p:cNvPicPr>
            <a:picLocks noChangeAspect="1" noChangeArrowheads="1"/>
          </p:cNvPicPr>
          <p:nvPr/>
        </p:nvPicPr>
        <p:blipFill>
          <a:blip r:embed="rId16" cstate="print"/>
          <a:srcRect/>
          <a:stretch>
            <a:fillRect/>
          </a:stretch>
        </p:blipFill>
        <p:spPr bwMode="auto">
          <a:xfrm>
            <a:off x="6948264" y="2780928"/>
            <a:ext cx="1672186" cy="792088"/>
          </a:xfrm>
          <a:prstGeom prst="rect">
            <a:avLst/>
          </a:prstGeom>
          <a:noFill/>
          <a:ln w="9525">
            <a:noFill/>
            <a:miter lim="800000"/>
            <a:headEnd/>
            <a:tailEnd/>
          </a:ln>
        </p:spPr>
      </p:pic>
      <p:pic>
        <p:nvPicPr>
          <p:cNvPr id="27" name="Picture 26" descr="Intellect Pharma-small.jpg"/>
          <p:cNvPicPr>
            <a:picLocks noChangeAspect="1"/>
          </p:cNvPicPr>
          <p:nvPr/>
        </p:nvPicPr>
        <p:blipFill>
          <a:blip r:embed="rId17" cstate="print"/>
          <a:srcRect/>
          <a:stretch>
            <a:fillRect/>
          </a:stretch>
        </p:blipFill>
        <p:spPr bwMode="auto">
          <a:xfrm>
            <a:off x="3059832" y="5517232"/>
            <a:ext cx="1528762" cy="549275"/>
          </a:xfrm>
          <a:prstGeom prst="rect">
            <a:avLst/>
          </a:prstGeom>
          <a:noFill/>
          <a:ln w="9525">
            <a:noFill/>
            <a:miter lim="800000"/>
            <a:headEnd/>
            <a:tailEnd/>
          </a:ln>
        </p:spPr>
      </p:pic>
      <p:sp>
        <p:nvSpPr>
          <p:cNvPr id="16410" name="AutoShape 2" descr="http://nm.abv.bg/email/displayinline?inline_file=image001.gif&amp;fid=10&amp;mid=7003456366&amp;pid=5"/>
          <p:cNvSpPr>
            <a:spLocks noChangeAspect="1" noChangeArrowheads="1"/>
          </p:cNvSpPr>
          <p:nvPr/>
        </p:nvSpPr>
        <p:spPr bwMode="auto">
          <a:xfrm>
            <a:off x="127000" y="-342900"/>
            <a:ext cx="1504950" cy="723900"/>
          </a:xfrm>
          <a:prstGeom prst="rect">
            <a:avLst/>
          </a:prstGeom>
          <a:noFill/>
          <a:ln w="9525">
            <a:noFill/>
            <a:miter lim="800000"/>
            <a:headEnd/>
            <a:tailEnd/>
          </a:ln>
        </p:spPr>
        <p:txBody>
          <a:bodyPr/>
          <a:lstStyle/>
          <a:p>
            <a:endParaRPr lang="en-GB"/>
          </a:p>
        </p:txBody>
      </p:sp>
      <p:sp>
        <p:nvSpPr>
          <p:cNvPr id="16411" name="AutoShape 4" descr="http://nm.abv.bg/email/displayinline?inline_file=image001.gif&amp;fid=10&amp;mid=7003456366&amp;pid=5"/>
          <p:cNvSpPr>
            <a:spLocks noChangeAspect="1" noChangeArrowheads="1"/>
          </p:cNvSpPr>
          <p:nvPr/>
        </p:nvSpPr>
        <p:spPr bwMode="auto">
          <a:xfrm>
            <a:off x="127000" y="-342900"/>
            <a:ext cx="1504950" cy="723900"/>
          </a:xfrm>
          <a:prstGeom prst="rect">
            <a:avLst/>
          </a:prstGeom>
          <a:noFill/>
          <a:ln w="9525">
            <a:noFill/>
            <a:miter lim="800000"/>
            <a:headEnd/>
            <a:tailEnd/>
          </a:ln>
        </p:spPr>
        <p:txBody>
          <a:bodyPr/>
          <a:lstStyle/>
          <a:p>
            <a:endParaRPr lang="en-GB"/>
          </a:p>
        </p:txBody>
      </p:sp>
      <p:sp>
        <p:nvSpPr>
          <p:cNvPr id="16412" name="AutoShape 6" descr="http://nm.abv.bg/email/displayinline?inline_file=image001.gif&amp;fid=10&amp;mid=7003456366&amp;pid=5"/>
          <p:cNvSpPr>
            <a:spLocks noChangeAspect="1" noChangeArrowheads="1"/>
          </p:cNvSpPr>
          <p:nvPr/>
        </p:nvSpPr>
        <p:spPr bwMode="auto">
          <a:xfrm>
            <a:off x="127000" y="-342900"/>
            <a:ext cx="1504950" cy="723900"/>
          </a:xfrm>
          <a:prstGeom prst="rect">
            <a:avLst/>
          </a:prstGeom>
          <a:noFill/>
          <a:ln w="9525">
            <a:noFill/>
            <a:miter lim="800000"/>
            <a:headEnd/>
            <a:tailEnd/>
          </a:ln>
        </p:spPr>
        <p:txBody>
          <a:bodyPr/>
          <a:lstStyle/>
          <a:p>
            <a:endParaRPr lang="en-GB"/>
          </a:p>
        </p:txBody>
      </p:sp>
      <p:pic>
        <p:nvPicPr>
          <p:cNvPr id="16392" name="Picture 8" descr="http://t2.gstatic.com/images?q=tbn:Y8y-7tcHPwY0IM:http://www.merckbranding.com/download/Be_Well/MSD/msd_be_well_green_gray.png">
            <a:hlinkClick r:id="rId18"/>
          </p:cNvPr>
          <p:cNvPicPr>
            <a:picLocks noChangeAspect="1" noChangeArrowheads="1"/>
          </p:cNvPicPr>
          <p:nvPr/>
        </p:nvPicPr>
        <p:blipFill>
          <a:blip r:embed="rId19" cstate="print"/>
          <a:srcRect/>
          <a:stretch>
            <a:fillRect/>
          </a:stretch>
        </p:blipFill>
        <p:spPr bwMode="auto">
          <a:xfrm>
            <a:off x="4860032" y="2780928"/>
            <a:ext cx="1440160" cy="726081"/>
          </a:xfrm>
          <a:prstGeom prst="rect">
            <a:avLst/>
          </a:prstGeom>
          <a:noFill/>
          <a:ln w="9525">
            <a:noFill/>
            <a:miter lim="800000"/>
            <a:headEnd/>
            <a:tailEnd/>
          </a:ln>
        </p:spPr>
      </p:pic>
      <p:pic>
        <p:nvPicPr>
          <p:cNvPr id="5161" name="Picture 14" descr="logo-merck.jpg"/>
          <p:cNvPicPr>
            <a:picLocks noChangeAspect="1" noChangeArrowheads="1"/>
          </p:cNvPicPr>
          <p:nvPr/>
        </p:nvPicPr>
        <p:blipFill>
          <a:blip r:embed="rId20" cstate="print"/>
          <a:srcRect/>
          <a:stretch>
            <a:fillRect/>
          </a:stretch>
        </p:blipFill>
        <p:spPr bwMode="auto">
          <a:xfrm>
            <a:off x="5148064" y="2060848"/>
            <a:ext cx="1512168" cy="663642"/>
          </a:xfrm>
          <a:prstGeom prst="rect">
            <a:avLst/>
          </a:prstGeom>
          <a:noFill/>
          <a:ln w="9525">
            <a:noFill/>
            <a:miter lim="800000"/>
            <a:headEnd/>
            <a:tailEnd/>
          </a:ln>
        </p:spPr>
      </p:pic>
      <p:pic>
        <p:nvPicPr>
          <p:cNvPr id="5163" name="Picture 21" descr="sanofi-logo.jpg"/>
          <p:cNvPicPr>
            <a:picLocks noChangeAspect="1" noChangeArrowheads="1"/>
          </p:cNvPicPr>
          <p:nvPr/>
        </p:nvPicPr>
        <p:blipFill>
          <a:blip r:embed="rId21" cstate="print"/>
          <a:srcRect/>
          <a:stretch>
            <a:fillRect/>
          </a:stretch>
        </p:blipFill>
        <p:spPr bwMode="auto">
          <a:xfrm>
            <a:off x="7164288" y="2132856"/>
            <a:ext cx="1485911" cy="648072"/>
          </a:xfrm>
          <a:prstGeom prst="rect">
            <a:avLst/>
          </a:prstGeom>
          <a:noFill/>
          <a:ln w="9525">
            <a:noFill/>
            <a:miter lim="800000"/>
            <a:headEnd/>
            <a:tailEnd/>
          </a:ln>
        </p:spPr>
      </p:pic>
      <p:pic>
        <p:nvPicPr>
          <p:cNvPr id="5164" name="Picture 44" descr="Takeda_Logo_RGB_90x30"/>
          <p:cNvPicPr>
            <a:picLocks noChangeAspect="1" noChangeArrowheads="1"/>
          </p:cNvPicPr>
          <p:nvPr/>
        </p:nvPicPr>
        <p:blipFill>
          <a:blip r:embed="rId22" cstate="print"/>
          <a:srcRect/>
          <a:stretch>
            <a:fillRect/>
          </a:stretch>
        </p:blipFill>
        <p:spPr bwMode="auto">
          <a:xfrm>
            <a:off x="7164287" y="3717032"/>
            <a:ext cx="1455695" cy="504056"/>
          </a:xfrm>
          <a:prstGeom prst="rect">
            <a:avLst/>
          </a:prstGeom>
          <a:noFill/>
          <a:ln w="9525">
            <a:noFill/>
            <a:miter lim="800000"/>
            <a:headEnd/>
            <a:tailEnd/>
          </a:ln>
        </p:spPr>
      </p:pic>
      <p:pic>
        <p:nvPicPr>
          <p:cNvPr id="5165" name="Picture 23" descr="ucblogo.jpg"/>
          <p:cNvPicPr>
            <a:picLocks noChangeAspect="1" noChangeArrowheads="1"/>
          </p:cNvPicPr>
          <p:nvPr/>
        </p:nvPicPr>
        <p:blipFill>
          <a:blip r:embed="rId23" cstate="print"/>
          <a:srcRect/>
          <a:stretch>
            <a:fillRect/>
          </a:stretch>
        </p:blipFill>
        <p:spPr bwMode="auto">
          <a:xfrm>
            <a:off x="7092280" y="4437112"/>
            <a:ext cx="1482726" cy="646683"/>
          </a:xfrm>
          <a:prstGeom prst="rect">
            <a:avLst/>
          </a:prstGeom>
          <a:noFill/>
          <a:ln w="9525">
            <a:noFill/>
            <a:miter lim="800000"/>
            <a:headEnd/>
            <a:tailEnd/>
          </a:ln>
        </p:spPr>
      </p:pic>
      <p:pic>
        <p:nvPicPr>
          <p:cNvPr id="24578" name="logo" descr="Janssen EMEA"/>
          <p:cNvPicPr>
            <a:picLocks noChangeAspect="1" noChangeArrowheads="1"/>
          </p:cNvPicPr>
          <p:nvPr/>
        </p:nvPicPr>
        <p:blipFill>
          <a:blip r:embed="rId24" r:link="rId25" cstate="print"/>
          <a:srcRect/>
          <a:stretch>
            <a:fillRect/>
          </a:stretch>
        </p:blipFill>
        <p:spPr bwMode="auto">
          <a:xfrm>
            <a:off x="2771800" y="4941168"/>
            <a:ext cx="2520280" cy="529374"/>
          </a:xfrm>
          <a:prstGeom prst="rect">
            <a:avLst/>
          </a:prstGeom>
          <a:noFill/>
          <a:ln w="9525">
            <a:noFill/>
            <a:miter lim="800000"/>
            <a:headEnd/>
            <a:tailEnd/>
          </a:ln>
        </p:spPr>
      </p:pic>
      <p:pic>
        <p:nvPicPr>
          <p:cNvPr id="24579" name="Picture 19" descr="pfizer_logo.jpg"/>
          <p:cNvPicPr>
            <a:picLocks noChangeAspect="1" noChangeArrowheads="1"/>
          </p:cNvPicPr>
          <p:nvPr/>
        </p:nvPicPr>
        <p:blipFill>
          <a:blip r:embed="rId26" cstate="print"/>
          <a:srcRect b="22177"/>
          <a:stretch>
            <a:fillRect/>
          </a:stretch>
        </p:blipFill>
        <p:spPr bwMode="auto">
          <a:xfrm>
            <a:off x="5364088" y="5229200"/>
            <a:ext cx="1383846" cy="648072"/>
          </a:xfrm>
          <a:prstGeom prst="rect">
            <a:avLst/>
          </a:prstGeom>
          <a:noFill/>
          <a:ln w="9525">
            <a:noFill/>
            <a:miter lim="800000"/>
            <a:headEnd/>
            <a:tailEnd/>
          </a:ln>
        </p:spPr>
      </p:pic>
      <p:pic>
        <p:nvPicPr>
          <p:cNvPr id="24580" name="Picture 6" descr="bayerhealthcare_logo.gif"/>
          <p:cNvPicPr>
            <a:picLocks noChangeAspect="1" noChangeArrowheads="1"/>
          </p:cNvPicPr>
          <p:nvPr/>
        </p:nvPicPr>
        <p:blipFill>
          <a:blip r:embed="rId27" cstate="print"/>
          <a:srcRect b="26315"/>
          <a:stretch>
            <a:fillRect/>
          </a:stretch>
        </p:blipFill>
        <p:spPr bwMode="auto">
          <a:xfrm>
            <a:off x="2843808" y="1556792"/>
            <a:ext cx="2016224" cy="661573"/>
          </a:xfrm>
          <a:prstGeom prst="rect">
            <a:avLst/>
          </a:prstGeom>
          <a:noFill/>
          <a:ln w="9525">
            <a:noFill/>
            <a:miter lim="800000"/>
            <a:headEnd/>
            <a:tailEnd/>
          </a:ln>
        </p:spPr>
      </p:pic>
      <p:pic>
        <p:nvPicPr>
          <p:cNvPr id="2" name="Picture 1"/>
          <p:cNvPicPr>
            <a:picLocks noChangeAspect="1" noChangeArrowheads="1"/>
          </p:cNvPicPr>
          <p:nvPr/>
        </p:nvPicPr>
        <p:blipFill>
          <a:blip r:embed="rId28" cstate="print"/>
          <a:srcRect/>
          <a:stretch>
            <a:fillRect/>
          </a:stretch>
        </p:blipFill>
        <p:spPr bwMode="auto">
          <a:xfrm>
            <a:off x="899592" y="3645024"/>
            <a:ext cx="1167906" cy="792088"/>
          </a:xfrm>
          <a:prstGeom prst="rect">
            <a:avLst/>
          </a:prstGeom>
          <a:noFill/>
          <a:ln w="9525">
            <a:noFill/>
            <a:miter lim="800000"/>
            <a:headEnd/>
            <a:tailEnd/>
          </a:ln>
          <a:effectLst/>
        </p:spPr>
      </p:pic>
      <p:pic>
        <p:nvPicPr>
          <p:cNvPr id="55298" name="Picture 2" descr="AbbVie"/>
          <p:cNvPicPr>
            <a:picLocks noChangeAspect="1" noChangeArrowheads="1"/>
          </p:cNvPicPr>
          <p:nvPr/>
        </p:nvPicPr>
        <p:blipFill>
          <a:blip r:embed="rId29" cstate="print"/>
          <a:srcRect/>
          <a:stretch>
            <a:fillRect/>
          </a:stretch>
        </p:blipFill>
        <p:spPr bwMode="auto">
          <a:xfrm>
            <a:off x="899592" y="2204864"/>
            <a:ext cx="1438275" cy="24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l" eaLnBrk="1" hangingPunct="1"/>
            <a:r>
              <a:rPr lang="bg-BG" sz="2800" dirty="0" smtClean="0">
                <a:latin typeface="Calibri" pitchFamily="34" charset="0"/>
              </a:rPr>
              <a:t>Споразумения за контрол на бюджетното въздействие </a:t>
            </a:r>
            <a:r>
              <a:rPr lang="bg-BG" sz="2800" b="1" dirty="0" smtClean="0">
                <a:solidFill>
                  <a:srgbClr val="00B050"/>
                </a:solidFill>
                <a:latin typeface="Calibri" pitchFamily="34" charset="0"/>
              </a:rPr>
              <a:t>или какво НТА не може да свърши</a:t>
            </a:r>
          </a:p>
        </p:txBody>
      </p:sp>
      <p:graphicFrame>
        <p:nvGraphicFramePr>
          <p:cNvPr id="6" name="Chart 5"/>
          <p:cNvGraphicFramePr>
            <a:graphicFrameLocks/>
          </p:cNvGraphicFramePr>
          <p:nvPr/>
        </p:nvGraphicFramePr>
        <p:xfrm>
          <a:off x="4139952" y="1340768"/>
          <a:ext cx="4058108" cy="252028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3"/>
          <p:cNvSpPr txBox="1">
            <a:spLocks noChangeArrowheads="1"/>
          </p:cNvSpPr>
          <p:nvPr/>
        </p:nvSpPr>
        <p:spPr bwMode="auto">
          <a:xfrm>
            <a:off x="107504" y="1340768"/>
            <a:ext cx="4176464" cy="4401205"/>
          </a:xfrm>
          <a:prstGeom prst="rect">
            <a:avLst/>
          </a:prstGeom>
          <a:noFill/>
          <a:ln w="9525">
            <a:noFill/>
            <a:miter lim="800000"/>
            <a:headEnd/>
            <a:tailEnd/>
          </a:ln>
          <a:effectLst/>
        </p:spPr>
        <p:txBody>
          <a:bodyPr wrap="square">
            <a:spAutoFit/>
          </a:bodyPr>
          <a:lstStyle/>
          <a:p>
            <a:pPr marL="347663" indent="-347663">
              <a:buClr>
                <a:srgbClr val="00B050"/>
              </a:buClr>
              <a:buFont typeface="Arial" pitchFamily="34" charset="0"/>
              <a:buChar char="•"/>
            </a:pPr>
            <a:r>
              <a:rPr lang="bg-BG" sz="2000" dirty="0" smtClean="0">
                <a:solidFill>
                  <a:schemeClr val="tx2"/>
                </a:solidFill>
                <a:latin typeface="Calibri" pitchFamily="34" charset="0"/>
              </a:rPr>
              <a:t>Бюджетното въздействие на нови продукти може да бъде предизвикателство за властите</a:t>
            </a:r>
            <a:endParaRPr lang="en-US" sz="2000" dirty="0">
              <a:solidFill>
                <a:schemeClr val="tx2"/>
              </a:solidFill>
              <a:latin typeface="Calibri" pitchFamily="34" charset="0"/>
            </a:endParaRPr>
          </a:p>
          <a:p>
            <a:pPr marL="347663" indent="-347663">
              <a:buClr>
                <a:srgbClr val="00B050"/>
              </a:buClr>
              <a:buFont typeface="Arial" pitchFamily="34" charset="0"/>
              <a:buChar char="•"/>
            </a:pPr>
            <a:r>
              <a:rPr lang="bg-BG" sz="2000" dirty="0" smtClean="0">
                <a:solidFill>
                  <a:schemeClr val="tx2"/>
                </a:solidFill>
                <a:latin typeface="Calibri" pitchFamily="34" charset="0"/>
              </a:rPr>
              <a:t>Това води до забавен или ограничен достъп</a:t>
            </a:r>
            <a:endParaRPr lang="en-US" sz="2000" dirty="0" smtClean="0">
              <a:solidFill>
                <a:schemeClr val="tx2"/>
              </a:solidFill>
              <a:latin typeface="Calibri" pitchFamily="34" charset="0"/>
            </a:endParaRPr>
          </a:p>
          <a:p>
            <a:pPr marL="347663" indent="-347663">
              <a:buClr>
                <a:srgbClr val="00B050"/>
              </a:buClr>
              <a:buFont typeface="Arial" pitchFamily="34" charset="0"/>
              <a:buChar char="•"/>
            </a:pPr>
            <a:r>
              <a:rPr lang="bg-BG" sz="2000" dirty="0" smtClean="0">
                <a:solidFill>
                  <a:schemeClr val="tx2"/>
                </a:solidFill>
                <a:latin typeface="Calibri" pitchFamily="34" charset="0"/>
              </a:rPr>
              <a:t>СКБВ целят управление на въздействието върху разходите при  осигуряване на максимално широк достъп до лечение</a:t>
            </a:r>
            <a:endParaRPr lang="en-US" sz="2000" dirty="0" smtClean="0">
              <a:solidFill>
                <a:schemeClr val="tx2"/>
              </a:solidFill>
              <a:latin typeface="Calibri" pitchFamily="34" charset="0"/>
            </a:endParaRPr>
          </a:p>
          <a:p>
            <a:pPr marL="347663" indent="-347663">
              <a:buClr>
                <a:srgbClr val="00B050"/>
              </a:buClr>
              <a:buFont typeface="Arial" pitchFamily="34" charset="0"/>
              <a:buChar char="•"/>
            </a:pPr>
            <a:r>
              <a:rPr lang="bg-BG" sz="2000" dirty="0" smtClean="0">
                <a:solidFill>
                  <a:schemeClr val="tx2"/>
                </a:solidFill>
                <a:latin typeface="Calibri" pitchFamily="34" charset="0"/>
              </a:rPr>
              <a:t>Изисква гъвкаво законодателство</a:t>
            </a:r>
            <a:r>
              <a:rPr lang="en-US" sz="2000" dirty="0" smtClean="0">
                <a:solidFill>
                  <a:schemeClr val="tx2"/>
                </a:solidFill>
                <a:latin typeface="Calibri" pitchFamily="34" charset="0"/>
              </a:rPr>
              <a:t> &amp; </a:t>
            </a:r>
            <a:r>
              <a:rPr lang="bg-BG" sz="2000" dirty="0" smtClean="0">
                <a:solidFill>
                  <a:schemeClr val="tx2"/>
                </a:solidFill>
                <a:latin typeface="Calibri" pitchFamily="34" charset="0"/>
              </a:rPr>
              <a:t>партньорство между НЗОК/Компании/ПО</a:t>
            </a:r>
            <a:endParaRPr lang="en-US" sz="2000" dirty="0" smtClean="0">
              <a:solidFill>
                <a:schemeClr val="tx2"/>
              </a:solidFill>
              <a:latin typeface="Calibri" pitchFamily="34" charset="0"/>
            </a:endParaRPr>
          </a:p>
          <a:p>
            <a:pPr marL="347663" indent="-347663">
              <a:buClr>
                <a:srgbClr val="00B050"/>
              </a:buClr>
              <a:buFont typeface="Arial" pitchFamily="34" charset="0"/>
              <a:buChar char="•"/>
            </a:pPr>
            <a:r>
              <a:rPr lang="bg-BG" sz="2000" dirty="0" smtClean="0">
                <a:solidFill>
                  <a:schemeClr val="tx2"/>
                </a:solidFill>
                <a:latin typeface="Calibri" pitchFamily="34" charset="0"/>
              </a:rPr>
              <a:t>Договорно начало за постигане на общи ползи</a:t>
            </a:r>
            <a:endParaRPr lang="en-US" sz="2000" dirty="0" smtClean="0">
              <a:solidFill>
                <a:schemeClr val="tx2"/>
              </a:solidFill>
              <a:latin typeface="Calibri" pitchFamily="34" charset="0"/>
            </a:endParaRPr>
          </a:p>
        </p:txBody>
      </p:sp>
      <p:sp>
        <p:nvSpPr>
          <p:cNvPr id="8" name="TextBox 7"/>
          <p:cNvSpPr txBox="1"/>
          <p:nvPr/>
        </p:nvSpPr>
        <p:spPr>
          <a:xfrm>
            <a:off x="5004048" y="1340768"/>
            <a:ext cx="3384376" cy="523220"/>
          </a:xfrm>
          <a:prstGeom prst="rect">
            <a:avLst/>
          </a:prstGeom>
          <a:noFill/>
        </p:spPr>
        <p:txBody>
          <a:bodyPr wrap="square" rtlCol="0">
            <a:spAutoFit/>
          </a:bodyPr>
          <a:lstStyle/>
          <a:p>
            <a:pPr algn="ctr"/>
            <a:r>
              <a:rPr lang="bg-BG" sz="1400" dirty="0" smtClean="0"/>
              <a:t>Пример за</a:t>
            </a:r>
            <a:r>
              <a:rPr lang="en-US" sz="1400" dirty="0" smtClean="0"/>
              <a:t> </a:t>
            </a:r>
            <a:r>
              <a:rPr lang="bg-BG" sz="1400" dirty="0" smtClean="0"/>
              <a:t>“прехвърляне на разходи”</a:t>
            </a:r>
            <a:r>
              <a:rPr lang="en-US" sz="1400" dirty="0" smtClean="0"/>
              <a:t> </a:t>
            </a:r>
            <a:r>
              <a:rPr lang="bg-BG" sz="1400" dirty="0" smtClean="0"/>
              <a:t>модел</a:t>
            </a:r>
            <a:endParaRPr lang="en-US" sz="1400" dirty="0"/>
          </a:p>
        </p:txBody>
      </p:sp>
      <p:graphicFrame>
        <p:nvGraphicFramePr>
          <p:cNvPr id="9" name="Диаграма 8"/>
          <p:cNvGraphicFramePr/>
          <p:nvPr/>
        </p:nvGraphicFramePr>
        <p:xfrm>
          <a:off x="4211960" y="4149080"/>
          <a:ext cx="3960440" cy="214716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7"/>
          <p:cNvSpPr txBox="1"/>
          <p:nvPr/>
        </p:nvSpPr>
        <p:spPr>
          <a:xfrm>
            <a:off x="4716016" y="3861048"/>
            <a:ext cx="3384376" cy="338554"/>
          </a:xfrm>
          <a:prstGeom prst="rect">
            <a:avLst/>
          </a:prstGeom>
          <a:noFill/>
        </p:spPr>
        <p:txBody>
          <a:bodyPr wrap="square" rtlCol="0">
            <a:spAutoFit/>
          </a:bodyPr>
          <a:lstStyle/>
          <a:p>
            <a:pPr algn="ctr"/>
            <a:r>
              <a:rPr lang="bg-BG" sz="1600" dirty="0" smtClean="0"/>
              <a:t> </a:t>
            </a:r>
            <a:r>
              <a:rPr lang="bg-BG" sz="1400" dirty="0" smtClean="0"/>
              <a:t>Пример </a:t>
            </a:r>
            <a:r>
              <a:rPr lang="en-US" sz="1400" dirty="0" smtClean="0"/>
              <a:t>capitation </a:t>
            </a:r>
            <a:r>
              <a:rPr lang="bg-BG" sz="1400" dirty="0" smtClean="0"/>
              <a:t>споразумение</a:t>
            </a:r>
            <a:endParaRPr lang="en-US" sz="1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endParaRPr lang="bg-BG"/>
          </a:p>
        </p:txBody>
      </p:sp>
      <p:sp>
        <p:nvSpPr>
          <p:cNvPr id="3" name="Контейнер за съдържание 2"/>
          <p:cNvSpPr>
            <a:spLocks noGrp="1"/>
          </p:cNvSpPr>
          <p:nvPr>
            <p:ph idx="1"/>
          </p:nvPr>
        </p:nvSpPr>
        <p:spPr/>
        <p:txBody>
          <a:bodyPr>
            <a:normAutofit/>
          </a:bodyPr>
          <a:lstStyle/>
          <a:p>
            <a:pPr algn="ctr">
              <a:buNone/>
            </a:pPr>
            <a:endParaRPr lang="bg-BG" sz="3600" dirty="0" smtClean="0"/>
          </a:p>
          <a:p>
            <a:pPr algn="ctr">
              <a:buNone/>
            </a:pPr>
            <a:endParaRPr lang="bg-BG" sz="3600" dirty="0" smtClean="0"/>
          </a:p>
          <a:p>
            <a:pPr algn="ctr">
              <a:buNone/>
            </a:pPr>
            <a:r>
              <a:rPr lang="bg-BG" sz="3600" dirty="0" smtClean="0"/>
              <a:t>Благодаря за вниманието!</a:t>
            </a:r>
            <a:endParaRPr lang="bg-BG"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1571625" y="214313"/>
            <a:ext cx="7158038" cy="857250"/>
          </a:xfrm>
        </p:spPr>
        <p:txBody>
          <a:bodyPr>
            <a:normAutofit fontScale="90000"/>
          </a:bodyPr>
          <a:lstStyle/>
          <a:p>
            <a:r>
              <a:rPr lang="bg-BG" dirty="0" smtClean="0"/>
              <a:t>Продължителността на живота в България се увеличава</a:t>
            </a:r>
          </a:p>
        </p:txBody>
      </p:sp>
      <p:graphicFrame>
        <p:nvGraphicFramePr>
          <p:cNvPr id="5" name="Chart 2"/>
          <p:cNvGraphicFramePr/>
          <p:nvPr/>
        </p:nvGraphicFramePr>
        <p:xfrm>
          <a:off x="467544" y="1124744"/>
          <a:ext cx="7920880"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6" name="Текстово поле 5"/>
          <p:cNvSpPr txBox="1"/>
          <p:nvPr/>
        </p:nvSpPr>
        <p:spPr>
          <a:xfrm>
            <a:off x="5148064" y="6021288"/>
            <a:ext cx="2045303" cy="307777"/>
          </a:xfrm>
          <a:prstGeom prst="rect">
            <a:avLst/>
          </a:prstGeom>
          <a:noFill/>
        </p:spPr>
        <p:txBody>
          <a:bodyPr wrap="none" rtlCol="0">
            <a:spAutoFit/>
          </a:bodyPr>
          <a:lstStyle/>
          <a:p>
            <a:r>
              <a:rPr lang="bg-BG" sz="1400" i="1" dirty="0" smtClean="0"/>
              <a:t>Източник: НСИ, 2012.</a:t>
            </a:r>
            <a:endParaRPr lang="bg-BG" sz="14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l" eaLnBrk="1" hangingPunct="1"/>
            <a:r>
              <a:rPr lang="bg-BG" sz="2800" dirty="0" smtClean="0">
                <a:latin typeface="Calibri" pitchFamily="34" charset="0"/>
              </a:rPr>
              <a:t>По-голям брой хора на 60+ години</a:t>
            </a:r>
            <a:endParaRPr lang="bg-BG" sz="2800" b="1" dirty="0" smtClean="0">
              <a:solidFill>
                <a:srgbClr val="00B050"/>
              </a:solidFill>
              <a:latin typeface="Calibri" pitchFamily="34" charset="0"/>
            </a:endParaRPr>
          </a:p>
        </p:txBody>
      </p:sp>
      <p:sp>
        <p:nvSpPr>
          <p:cNvPr id="5" name="Text Box 3"/>
          <p:cNvSpPr txBox="1">
            <a:spLocks noChangeArrowheads="1"/>
          </p:cNvSpPr>
          <p:nvPr/>
        </p:nvSpPr>
        <p:spPr bwMode="auto">
          <a:xfrm>
            <a:off x="251520" y="4077072"/>
            <a:ext cx="3888432" cy="2031325"/>
          </a:xfrm>
          <a:prstGeom prst="rect">
            <a:avLst/>
          </a:prstGeom>
          <a:noFill/>
          <a:ln w="9525">
            <a:noFill/>
            <a:miter lim="800000"/>
            <a:headEnd/>
            <a:tailEnd/>
          </a:ln>
          <a:effectLst/>
        </p:spPr>
        <p:txBody>
          <a:bodyPr wrap="square">
            <a:spAutoFit/>
          </a:bodyPr>
          <a:lstStyle/>
          <a:p>
            <a:pPr marL="347663" indent="-347663">
              <a:buClr>
                <a:srgbClr val="00B050"/>
              </a:buClr>
              <a:buFont typeface="Arial" pitchFamily="34" charset="0"/>
              <a:buChar char="•"/>
            </a:pPr>
            <a:r>
              <a:rPr lang="bg-BG" dirty="0" smtClean="0">
                <a:solidFill>
                  <a:schemeClr val="tx2"/>
                </a:solidFill>
                <a:latin typeface="Calibri" pitchFamily="34" charset="0"/>
              </a:rPr>
              <a:t>Увеличава се броят хора на 60+ </a:t>
            </a:r>
          </a:p>
          <a:p>
            <a:pPr marL="347663" indent="-347663">
              <a:buClr>
                <a:srgbClr val="00B050"/>
              </a:buClr>
              <a:buFont typeface="Arial" pitchFamily="34" charset="0"/>
              <a:buChar char="•"/>
            </a:pPr>
            <a:endParaRPr lang="bg-BG" dirty="0" smtClean="0">
              <a:solidFill>
                <a:schemeClr val="tx2"/>
              </a:solidFill>
              <a:latin typeface="Calibri" pitchFamily="34" charset="0"/>
            </a:endParaRPr>
          </a:p>
          <a:p>
            <a:pPr marL="347663" indent="-347663">
              <a:buClr>
                <a:srgbClr val="00B050"/>
              </a:buClr>
              <a:buFont typeface="Arial" pitchFamily="34" charset="0"/>
              <a:buChar char="•"/>
            </a:pPr>
            <a:r>
              <a:rPr lang="bg-BG" dirty="0" smtClean="0">
                <a:solidFill>
                  <a:schemeClr val="tx2"/>
                </a:solidFill>
                <a:latin typeface="Calibri" pitchFamily="34" charset="0"/>
              </a:rPr>
              <a:t>Увеличава се броят пациенти с 1 и повече незаразни заболявания</a:t>
            </a:r>
          </a:p>
          <a:p>
            <a:pPr marL="347663" indent="-347663">
              <a:buClr>
                <a:srgbClr val="00B050"/>
              </a:buClr>
              <a:buFont typeface="Arial" pitchFamily="34" charset="0"/>
              <a:buChar char="•"/>
            </a:pPr>
            <a:endParaRPr lang="bg-BG" dirty="0" smtClean="0">
              <a:solidFill>
                <a:schemeClr val="tx2"/>
              </a:solidFill>
              <a:latin typeface="Calibri" pitchFamily="34" charset="0"/>
            </a:endParaRPr>
          </a:p>
          <a:p>
            <a:pPr marL="347663" indent="-347663">
              <a:buClr>
                <a:srgbClr val="00B050"/>
              </a:buClr>
              <a:buFont typeface="Arial" pitchFamily="34" charset="0"/>
              <a:buChar char="•"/>
            </a:pPr>
            <a:r>
              <a:rPr lang="bg-BG" dirty="0" smtClean="0">
                <a:solidFill>
                  <a:schemeClr val="tx2"/>
                </a:solidFill>
                <a:latin typeface="Calibri" pitchFamily="34" charset="0"/>
              </a:rPr>
              <a:t>Расте нуждата от медицински грижи и лекарства</a:t>
            </a:r>
            <a:endParaRPr lang="en-US" dirty="0" smtClean="0">
              <a:solidFill>
                <a:schemeClr val="tx2"/>
              </a:solidFill>
              <a:latin typeface="Calibri"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90262" y="1224302"/>
            <a:ext cx="4409730" cy="2722529"/>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139952" y="1113703"/>
            <a:ext cx="4879576" cy="56276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bwMode="auto">
          <a:xfrm>
            <a:off x="457200" y="1535113"/>
            <a:ext cx="4040188" cy="639762"/>
          </a:xfrm>
          <a:prstGeom prst="rect">
            <a:avLst/>
          </a:prstGeom>
          <a:noFill/>
          <a:ln w="9525">
            <a:noFill/>
            <a:miter lim="800000"/>
            <a:headEnd/>
            <a:tailEnd/>
          </a:ln>
        </p:spPr>
        <p:txBody>
          <a:bodyPr/>
          <a:lstStyle/>
          <a:p>
            <a:pPr marL="231775" indent="-231775" eaLnBrk="1" hangingPunct="1">
              <a:lnSpc>
                <a:spcPct val="95000"/>
              </a:lnSpc>
              <a:spcBef>
                <a:spcPct val="25000"/>
              </a:spcBef>
              <a:spcAft>
                <a:spcPct val="10000"/>
              </a:spcAft>
              <a:buClr>
                <a:schemeClr val="tx1"/>
              </a:buClr>
              <a:buFontTx/>
              <a:buChar char="•"/>
            </a:pPr>
            <a:r>
              <a:rPr lang="bg-BG" sz="2400" dirty="0">
                <a:solidFill>
                  <a:schemeClr val="tx1"/>
                </a:solidFill>
                <a:latin typeface="Tahoma" pitchFamily="34" charset="0"/>
                <a:cs typeface="Tahoma" pitchFamily="34" charset="0"/>
              </a:rPr>
              <a:t>198</a:t>
            </a:r>
            <a:r>
              <a:rPr lang="en-US" sz="2400" dirty="0">
                <a:solidFill>
                  <a:schemeClr val="tx1"/>
                </a:solidFill>
                <a:latin typeface="Tahoma" pitchFamily="34" charset="0"/>
                <a:cs typeface="Tahoma" pitchFamily="34" charset="0"/>
              </a:rPr>
              <a:t>8</a:t>
            </a:r>
          </a:p>
        </p:txBody>
      </p:sp>
      <p:sp>
        <p:nvSpPr>
          <p:cNvPr id="6" name="Text Placeholder 4"/>
          <p:cNvSpPr txBox="1">
            <a:spLocks/>
          </p:cNvSpPr>
          <p:nvPr/>
        </p:nvSpPr>
        <p:spPr bwMode="auto">
          <a:xfrm>
            <a:off x="4645025" y="1535113"/>
            <a:ext cx="4041775" cy="639762"/>
          </a:xfrm>
          <a:prstGeom prst="rect">
            <a:avLst/>
          </a:prstGeom>
          <a:noFill/>
          <a:ln w="9525">
            <a:noFill/>
            <a:miter lim="800000"/>
            <a:headEnd/>
            <a:tailEnd/>
          </a:ln>
        </p:spPr>
        <p:txBody>
          <a:bodyPr/>
          <a:lstStyle/>
          <a:p>
            <a:pPr marL="231775" indent="-231775" eaLnBrk="1" hangingPunct="1">
              <a:lnSpc>
                <a:spcPct val="95000"/>
              </a:lnSpc>
              <a:spcBef>
                <a:spcPct val="25000"/>
              </a:spcBef>
              <a:spcAft>
                <a:spcPct val="10000"/>
              </a:spcAft>
              <a:buClr>
                <a:schemeClr val="tx1"/>
              </a:buClr>
              <a:buFontTx/>
              <a:buChar char="•"/>
            </a:pPr>
            <a:r>
              <a:rPr lang="bg-BG" sz="2400" dirty="0">
                <a:solidFill>
                  <a:schemeClr val="tx1"/>
                </a:solidFill>
                <a:latin typeface="Tahoma" pitchFamily="34" charset="0"/>
                <a:cs typeface="Tahoma" pitchFamily="34" charset="0"/>
              </a:rPr>
              <a:t>2012</a:t>
            </a:r>
            <a:endParaRPr lang="en-US" sz="2400" dirty="0">
              <a:solidFill>
                <a:schemeClr val="tx1"/>
              </a:solidFill>
              <a:latin typeface="Tahoma" pitchFamily="34" charset="0"/>
              <a:cs typeface="Tahoma" pitchFamily="34" charset="0"/>
            </a:endParaRPr>
          </a:p>
        </p:txBody>
      </p:sp>
      <p:sp>
        <p:nvSpPr>
          <p:cNvPr id="7" name="Content Placeholder 6"/>
          <p:cNvSpPr txBox="1">
            <a:spLocks/>
          </p:cNvSpPr>
          <p:nvPr/>
        </p:nvSpPr>
        <p:spPr>
          <a:xfrm>
            <a:off x="4645025" y="2174875"/>
            <a:ext cx="4175125" cy="3951288"/>
          </a:xfrm>
          <a:prstGeom prst="rect">
            <a:avLst/>
          </a:prstGeom>
        </p:spPr>
        <p:txBody>
          <a:bodyPr>
            <a:normAutofit fontScale="77500" lnSpcReduction="20000"/>
          </a:bodyPr>
          <a:lstStyle>
            <a:lvl1pPr marL="231775" indent="-231775" algn="l" rtl="0" eaLnBrk="0" fontAlgn="base" hangingPunct="0">
              <a:lnSpc>
                <a:spcPct val="95000"/>
              </a:lnSpc>
              <a:spcBef>
                <a:spcPct val="25000"/>
              </a:spcBef>
              <a:spcAft>
                <a:spcPct val="10000"/>
              </a:spcAft>
              <a:buClr>
                <a:schemeClr val="tx1"/>
              </a:buClr>
              <a:buChar char="•"/>
              <a:defRPr sz="2400" b="1">
                <a:solidFill>
                  <a:schemeClr val="tx1"/>
                </a:solidFill>
                <a:latin typeface="+mn-lt"/>
                <a:ea typeface="+mn-ea"/>
                <a:cs typeface="+mn-cs"/>
              </a:defRPr>
            </a:lvl1pPr>
            <a:lvl2pPr marL="625475" indent="-223838" algn="l" rtl="0" eaLnBrk="0" fontAlgn="base" hangingPunct="0">
              <a:lnSpc>
                <a:spcPct val="95000"/>
              </a:lnSpc>
              <a:spcBef>
                <a:spcPct val="25000"/>
              </a:spcBef>
              <a:spcAft>
                <a:spcPct val="10000"/>
              </a:spcAft>
              <a:buClr>
                <a:schemeClr val="tx1"/>
              </a:buClr>
              <a:buChar char="•"/>
              <a:defRPr sz="2800">
                <a:solidFill>
                  <a:schemeClr val="tx1"/>
                </a:solidFill>
                <a:latin typeface="+mn-lt"/>
              </a:defRPr>
            </a:lvl2pPr>
            <a:lvl3pPr marL="966788" indent="-163513" algn="l" rtl="0" eaLnBrk="0" fontAlgn="base" hangingPunct="0">
              <a:lnSpc>
                <a:spcPct val="95000"/>
              </a:lnSpc>
              <a:spcBef>
                <a:spcPct val="25000"/>
              </a:spcBef>
              <a:spcAft>
                <a:spcPct val="10000"/>
              </a:spcAft>
              <a:buClr>
                <a:schemeClr val="tx1"/>
              </a:buClr>
              <a:buChar char="•"/>
              <a:defRPr sz="1600">
                <a:solidFill>
                  <a:schemeClr val="tx1"/>
                </a:solidFill>
                <a:latin typeface="+mn-lt"/>
              </a:defRPr>
            </a:lvl3pPr>
            <a:lvl4pPr marL="1425575" indent="-282575" algn="l" rtl="0" eaLnBrk="0" fontAlgn="base" hangingPunct="0">
              <a:lnSpc>
                <a:spcPct val="90000"/>
              </a:lnSpc>
              <a:spcBef>
                <a:spcPct val="0"/>
              </a:spcBef>
              <a:spcAft>
                <a:spcPct val="15000"/>
              </a:spcAft>
              <a:buClr>
                <a:srgbClr val="CE0326"/>
              </a:buClr>
              <a:buSzPct val="120000"/>
              <a:buChar char="-"/>
              <a:defRPr sz="2200" b="1">
                <a:solidFill>
                  <a:srgbClr val="000000"/>
                </a:solidFill>
                <a:latin typeface="Arial Rounded MT Bold" pitchFamily="34" charset="0"/>
              </a:defRPr>
            </a:lvl4pPr>
            <a:lvl5pPr marL="1768475" indent="-228600" algn="l" rtl="0" eaLnBrk="0" fontAlgn="base" hangingPunct="0">
              <a:lnSpc>
                <a:spcPct val="90000"/>
              </a:lnSpc>
              <a:spcBef>
                <a:spcPct val="0"/>
              </a:spcBef>
              <a:spcAft>
                <a:spcPct val="15000"/>
              </a:spcAft>
              <a:buClr>
                <a:srgbClr val="CE0326"/>
              </a:buClr>
              <a:buSzPct val="120000"/>
              <a:buChar char="•"/>
              <a:defRPr sz="2200" b="1">
                <a:solidFill>
                  <a:srgbClr val="000000"/>
                </a:solidFill>
                <a:latin typeface="Arial Rounded MT Bold" pitchFamily="34" charset="0"/>
              </a:defRPr>
            </a:lvl5pPr>
            <a:lvl6pPr marL="2225675" indent="-228600" algn="l" rtl="0" eaLnBrk="0" fontAlgn="base" hangingPunct="0">
              <a:lnSpc>
                <a:spcPct val="90000"/>
              </a:lnSpc>
              <a:spcBef>
                <a:spcPct val="0"/>
              </a:spcBef>
              <a:spcAft>
                <a:spcPct val="15000"/>
              </a:spcAft>
              <a:buClr>
                <a:srgbClr val="CE0326"/>
              </a:buClr>
              <a:buSzPct val="120000"/>
              <a:buChar char="•"/>
              <a:defRPr sz="2200" b="1">
                <a:solidFill>
                  <a:srgbClr val="000000"/>
                </a:solidFill>
                <a:latin typeface="Arial Rounded MT Bold" pitchFamily="34" charset="0"/>
              </a:defRPr>
            </a:lvl6pPr>
            <a:lvl7pPr marL="2682875" indent="-228600" algn="l" rtl="0" eaLnBrk="0" fontAlgn="base" hangingPunct="0">
              <a:lnSpc>
                <a:spcPct val="90000"/>
              </a:lnSpc>
              <a:spcBef>
                <a:spcPct val="0"/>
              </a:spcBef>
              <a:spcAft>
                <a:spcPct val="15000"/>
              </a:spcAft>
              <a:buClr>
                <a:srgbClr val="CE0326"/>
              </a:buClr>
              <a:buSzPct val="120000"/>
              <a:buChar char="•"/>
              <a:defRPr sz="2200" b="1">
                <a:solidFill>
                  <a:srgbClr val="000000"/>
                </a:solidFill>
                <a:latin typeface="Arial Rounded MT Bold" pitchFamily="34" charset="0"/>
              </a:defRPr>
            </a:lvl7pPr>
            <a:lvl8pPr marL="3140075" indent="-228600" algn="l" rtl="0" eaLnBrk="0" fontAlgn="base" hangingPunct="0">
              <a:lnSpc>
                <a:spcPct val="90000"/>
              </a:lnSpc>
              <a:spcBef>
                <a:spcPct val="0"/>
              </a:spcBef>
              <a:spcAft>
                <a:spcPct val="15000"/>
              </a:spcAft>
              <a:buClr>
                <a:srgbClr val="CE0326"/>
              </a:buClr>
              <a:buSzPct val="120000"/>
              <a:buChar char="•"/>
              <a:defRPr sz="2200" b="1">
                <a:solidFill>
                  <a:srgbClr val="000000"/>
                </a:solidFill>
                <a:latin typeface="Arial Rounded MT Bold" pitchFamily="34" charset="0"/>
              </a:defRPr>
            </a:lvl8pPr>
            <a:lvl9pPr marL="3597275" indent="-228600" algn="l" rtl="0" eaLnBrk="0" fontAlgn="base" hangingPunct="0">
              <a:lnSpc>
                <a:spcPct val="90000"/>
              </a:lnSpc>
              <a:spcBef>
                <a:spcPct val="0"/>
              </a:spcBef>
              <a:spcAft>
                <a:spcPct val="15000"/>
              </a:spcAft>
              <a:buClr>
                <a:srgbClr val="CE0326"/>
              </a:buClr>
              <a:buSzPct val="120000"/>
              <a:buChar char="•"/>
              <a:defRPr sz="2200" b="1">
                <a:solidFill>
                  <a:srgbClr val="000000"/>
                </a:solidFill>
                <a:latin typeface="Arial Rounded MT Bold" pitchFamily="34" charset="0"/>
              </a:defRPr>
            </a:lvl9pPr>
          </a:lstStyle>
          <a:p>
            <a:pPr eaLnBrk="1" hangingPunct="1">
              <a:defRPr/>
            </a:pPr>
            <a:r>
              <a:rPr lang="bg-BG" sz="2000" dirty="0" smtClean="0">
                <a:latin typeface="Tahoma" pitchFamily="34" charset="0"/>
                <a:cs typeface="Tahoma" pitchFamily="34" charset="0"/>
              </a:rPr>
              <a:t>Бъбречно-каменна болест</a:t>
            </a:r>
          </a:p>
          <a:p>
            <a:pPr lvl="1" eaLnBrk="1" hangingPunct="1">
              <a:buFont typeface="Courier New" pitchFamily="49" charset="0"/>
              <a:buChar char="o"/>
              <a:defRPr/>
            </a:pPr>
            <a:r>
              <a:rPr lang="bg-BG" sz="1700" b="0" dirty="0" smtClean="0">
                <a:latin typeface="Tahoma" pitchFamily="34" charset="0"/>
                <a:cs typeface="Tahoma" pitchFamily="34" charset="0"/>
              </a:rPr>
              <a:t>Литотрипсия (2 дневен престой)</a:t>
            </a:r>
          </a:p>
          <a:p>
            <a:pPr eaLnBrk="1" hangingPunct="1">
              <a:defRPr/>
            </a:pPr>
            <a:r>
              <a:rPr lang="bg-BG" sz="2000" dirty="0" smtClean="0">
                <a:latin typeface="Tahoma" pitchFamily="34" charset="0"/>
                <a:cs typeface="Tahoma" pitchFamily="34" charset="0"/>
              </a:rPr>
              <a:t>Язвена болест</a:t>
            </a:r>
          </a:p>
          <a:p>
            <a:pPr lvl="1" eaLnBrk="1" hangingPunct="1">
              <a:buFont typeface="Courier New" pitchFamily="49" charset="0"/>
              <a:buChar char="o"/>
              <a:defRPr/>
            </a:pPr>
            <a:r>
              <a:rPr lang="bg-BG" sz="1700" b="0" dirty="0" smtClean="0">
                <a:latin typeface="Tahoma" pitchFamily="34" charset="0"/>
                <a:cs typeface="Tahoma" pitchFamily="34" charset="0"/>
              </a:rPr>
              <a:t>Фармакотерапия (без престой)</a:t>
            </a:r>
          </a:p>
          <a:p>
            <a:pPr eaLnBrk="1" hangingPunct="1">
              <a:defRPr/>
            </a:pPr>
            <a:r>
              <a:rPr lang="bg-BG" sz="2000" dirty="0" smtClean="0">
                <a:latin typeface="Tahoma" pitchFamily="34" charset="0"/>
                <a:cs typeface="Tahoma" pitchFamily="34" charset="0"/>
              </a:rPr>
              <a:t>Жлъчнокаменна болест</a:t>
            </a:r>
          </a:p>
          <a:p>
            <a:pPr lvl="1" eaLnBrk="1" hangingPunct="1">
              <a:buFont typeface="Courier New" pitchFamily="49" charset="0"/>
              <a:buChar char="o"/>
              <a:defRPr/>
            </a:pPr>
            <a:r>
              <a:rPr lang="bg-BG" sz="1700" b="0" dirty="0" smtClean="0">
                <a:latin typeface="Tahoma" pitchFamily="34" charset="0"/>
                <a:cs typeface="Tahoma" pitchFamily="34" charset="0"/>
              </a:rPr>
              <a:t>Лапароскопска операция (3 дни)</a:t>
            </a:r>
          </a:p>
          <a:p>
            <a:pPr eaLnBrk="1" hangingPunct="1">
              <a:defRPr/>
            </a:pPr>
            <a:r>
              <a:rPr lang="bg-BG" sz="2000" dirty="0" smtClean="0">
                <a:latin typeface="Tahoma" pitchFamily="34" charset="0"/>
                <a:cs typeface="Tahoma" pitchFamily="34" charset="0"/>
              </a:rPr>
              <a:t>Диабет</a:t>
            </a:r>
          </a:p>
          <a:p>
            <a:pPr lvl="1" eaLnBrk="1" hangingPunct="1">
              <a:buFont typeface="Courier New" pitchFamily="49" charset="0"/>
              <a:buChar char="o"/>
              <a:defRPr/>
            </a:pPr>
            <a:r>
              <a:rPr lang="bg-BG" sz="1700" b="0" dirty="0" smtClean="0">
                <a:latin typeface="Tahoma" pitchFamily="34" charset="0"/>
                <a:cs typeface="Tahoma" pitchFamily="34" charset="0"/>
              </a:rPr>
              <a:t>Под 30% очни, нервни, съдови и бъбречни усложнения в рамките на 10 години</a:t>
            </a:r>
          </a:p>
          <a:p>
            <a:pPr eaLnBrk="1" hangingPunct="1">
              <a:defRPr/>
            </a:pPr>
            <a:r>
              <a:rPr lang="bg-BG" sz="2000" dirty="0" smtClean="0">
                <a:latin typeface="Tahoma" pitchFamily="34" charset="0"/>
                <a:cs typeface="Tahoma" pitchFamily="34" charset="0"/>
              </a:rPr>
              <a:t>Астма</a:t>
            </a:r>
          </a:p>
          <a:p>
            <a:pPr lvl="1" eaLnBrk="1" hangingPunct="1">
              <a:buFont typeface="Courier New" pitchFamily="49" charset="0"/>
              <a:buChar char="o"/>
              <a:defRPr/>
            </a:pPr>
            <a:r>
              <a:rPr lang="bg-BG" sz="1700" b="0" dirty="0" smtClean="0">
                <a:latin typeface="Tahoma" pitchFamily="34" charset="0"/>
                <a:cs typeface="Tahoma" pitchFamily="34" charset="0"/>
              </a:rPr>
              <a:t>80% без пристъпи (хоспитализация по изключение, &lt;1% мех. Вентилация)</a:t>
            </a:r>
          </a:p>
          <a:p>
            <a:pPr eaLnBrk="1" hangingPunct="1">
              <a:defRPr/>
            </a:pPr>
            <a:r>
              <a:rPr lang="bg-BG" sz="2000" dirty="0" smtClean="0">
                <a:latin typeface="Tahoma" pitchFamily="34" charset="0"/>
                <a:cs typeface="Tahoma" pitchFamily="34" charset="0"/>
              </a:rPr>
              <a:t>Увеличена простата</a:t>
            </a:r>
          </a:p>
          <a:p>
            <a:pPr lvl="1">
              <a:buFont typeface="Courier New" pitchFamily="49" charset="0"/>
              <a:buChar char="o"/>
              <a:defRPr/>
            </a:pPr>
            <a:r>
              <a:rPr lang="bg-BG" sz="1700" b="0" dirty="0" smtClean="0">
                <a:latin typeface="Tahoma" pitchFamily="34" charset="0"/>
                <a:cs typeface="Tahoma" pitchFamily="34" charset="0"/>
              </a:rPr>
              <a:t>Фармакотерапия (без престой)</a:t>
            </a:r>
          </a:p>
          <a:p>
            <a:pPr eaLnBrk="1" hangingPunct="1">
              <a:defRPr/>
            </a:pPr>
            <a:r>
              <a:rPr lang="bg-BG" sz="2000" dirty="0" smtClean="0">
                <a:latin typeface="Tahoma" pitchFamily="34" charset="0"/>
                <a:cs typeface="Tahoma" pitchFamily="34" charset="0"/>
              </a:rPr>
              <a:t>Изкуствени стави</a:t>
            </a:r>
          </a:p>
          <a:p>
            <a:pPr eaLnBrk="1" hangingPunct="1">
              <a:defRPr/>
            </a:pPr>
            <a:r>
              <a:rPr lang="bg-BG" sz="2000" dirty="0" smtClean="0">
                <a:latin typeface="Tahoma" pitchFamily="34" charset="0"/>
                <a:cs typeface="Tahoma" pitchFamily="34" charset="0"/>
              </a:rPr>
              <a:t>Стволови клетки</a:t>
            </a:r>
          </a:p>
          <a:p>
            <a:pPr eaLnBrk="1" hangingPunct="1">
              <a:defRPr/>
            </a:pPr>
            <a:endParaRPr lang="en-US" sz="2000" dirty="0">
              <a:latin typeface="Tahoma" pitchFamily="34" charset="0"/>
              <a:cs typeface="Tahoma" pitchFamily="34" charset="0"/>
            </a:endParaRPr>
          </a:p>
        </p:txBody>
      </p:sp>
      <p:sp>
        <p:nvSpPr>
          <p:cNvPr id="5" name="Content Placeholder 3"/>
          <p:cNvSpPr txBox="1">
            <a:spLocks/>
          </p:cNvSpPr>
          <p:nvPr/>
        </p:nvSpPr>
        <p:spPr>
          <a:xfrm>
            <a:off x="467544" y="2204864"/>
            <a:ext cx="4040188" cy="3486373"/>
          </a:xfrm>
          <a:prstGeom prst="rect">
            <a:avLst/>
          </a:prstGeom>
          <a:ln>
            <a:miter lim="800000"/>
            <a:headEnd/>
            <a:tailEnd/>
          </a:ln>
          <a:extLst/>
        </p:spPr>
        <p:txBody>
          <a:bodyPr>
            <a:normAutofit fontScale="77500" lnSpcReduction="20000"/>
          </a:bodyPr>
          <a:lstStyle>
            <a:lvl1pPr marL="231775" indent="-231775" algn="l" rtl="0" eaLnBrk="0" fontAlgn="base" hangingPunct="0">
              <a:lnSpc>
                <a:spcPct val="95000"/>
              </a:lnSpc>
              <a:spcBef>
                <a:spcPct val="25000"/>
              </a:spcBef>
              <a:spcAft>
                <a:spcPct val="10000"/>
              </a:spcAft>
              <a:buClr>
                <a:schemeClr val="tx1"/>
              </a:buClr>
              <a:buChar char="•"/>
              <a:defRPr sz="2400" b="1">
                <a:solidFill>
                  <a:schemeClr val="tx1"/>
                </a:solidFill>
                <a:latin typeface="+mn-lt"/>
                <a:ea typeface="+mn-ea"/>
                <a:cs typeface="+mn-cs"/>
              </a:defRPr>
            </a:lvl1pPr>
            <a:lvl2pPr marL="625475" indent="-223838" algn="l" rtl="0" eaLnBrk="0" fontAlgn="base" hangingPunct="0">
              <a:lnSpc>
                <a:spcPct val="95000"/>
              </a:lnSpc>
              <a:spcBef>
                <a:spcPct val="25000"/>
              </a:spcBef>
              <a:spcAft>
                <a:spcPct val="10000"/>
              </a:spcAft>
              <a:buClr>
                <a:schemeClr val="tx1"/>
              </a:buClr>
              <a:buChar char="•"/>
              <a:defRPr sz="2800">
                <a:solidFill>
                  <a:schemeClr val="tx1"/>
                </a:solidFill>
                <a:latin typeface="+mn-lt"/>
              </a:defRPr>
            </a:lvl2pPr>
            <a:lvl3pPr marL="966788" indent="-163513" algn="l" rtl="0" eaLnBrk="0" fontAlgn="base" hangingPunct="0">
              <a:lnSpc>
                <a:spcPct val="95000"/>
              </a:lnSpc>
              <a:spcBef>
                <a:spcPct val="25000"/>
              </a:spcBef>
              <a:spcAft>
                <a:spcPct val="10000"/>
              </a:spcAft>
              <a:buClr>
                <a:schemeClr val="tx1"/>
              </a:buClr>
              <a:buChar char="•"/>
              <a:defRPr sz="1600">
                <a:solidFill>
                  <a:schemeClr val="tx1"/>
                </a:solidFill>
                <a:latin typeface="+mn-lt"/>
              </a:defRPr>
            </a:lvl3pPr>
            <a:lvl4pPr marL="1425575" indent="-282575" algn="l" rtl="0" eaLnBrk="0" fontAlgn="base" hangingPunct="0">
              <a:lnSpc>
                <a:spcPct val="90000"/>
              </a:lnSpc>
              <a:spcBef>
                <a:spcPct val="0"/>
              </a:spcBef>
              <a:spcAft>
                <a:spcPct val="15000"/>
              </a:spcAft>
              <a:buClr>
                <a:srgbClr val="CE0326"/>
              </a:buClr>
              <a:buSzPct val="120000"/>
              <a:buChar char="-"/>
              <a:defRPr sz="2200" b="1">
                <a:solidFill>
                  <a:srgbClr val="000000"/>
                </a:solidFill>
                <a:latin typeface="Arial Rounded MT Bold" pitchFamily="34" charset="0"/>
              </a:defRPr>
            </a:lvl4pPr>
            <a:lvl5pPr marL="1768475" indent="-228600" algn="l" rtl="0" eaLnBrk="0" fontAlgn="base" hangingPunct="0">
              <a:lnSpc>
                <a:spcPct val="90000"/>
              </a:lnSpc>
              <a:spcBef>
                <a:spcPct val="0"/>
              </a:spcBef>
              <a:spcAft>
                <a:spcPct val="15000"/>
              </a:spcAft>
              <a:buClr>
                <a:srgbClr val="CE0326"/>
              </a:buClr>
              <a:buSzPct val="120000"/>
              <a:buChar char="•"/>
              <a:defRPr sz="2200" b="1">
                <a:solidFill>
                  <a:srgbClr val="000000"/>
                </a:solidFill>
                <a:latin typeface="Arial Rounded MT Bold" pitchFamily="34" charset="0"/>
              </a:defRPr>
            </a:lvl5pPr>
            <a:lvl6pPr marL="2225675" indent="-228600" algn="l" rtl="0" eaLnBrk="0" fontAlgn="base" hangingPunct="0">
              <a:lnSpc>
                <a:spcPct val="90000"/>
              </a:lnSpc>
              <a:spcBef>
                <a:spcPct val="0"/>
              </a:spcBef>
              <a:spcAft>
                <a:spcPct val="15000"/>
              </a:spcAft>
              <a:buClr>
                <a:srgbClr val="CE0326"/>
              </a:buClr>
              <a:buSzPct val="120000"/>
              <a:buChar char="•"/>
              <a:defRPr sz="2200" b="1">
                <a:solidFill>
                  <a:srgbClr val="000000"/>
                </a:solidFill>
                <a:latin typeface="Arial Rounded MT Bold" pitchFamily="34" charset="0"/>
              </a:defRPr>
            </a:lvl6pPr>
            <a:lvl7pPr marL="2682875" indent="-228600" algn="l" rtl="0" eaLnBrk="0" fontAlgn="base" hangingPunct="0">
              <a:lnSpc>
                <a:spcPct val="90000"/>
              </a:lnSpc>
              <a:spcBef>
                <a:spcPct val="0"/>
              </a:spcBef>
              <a:spcAft>
                <a:spcPct val="15000"/>
              </a:spcAft>
              <a:buClr>
                <a:srgbClr val="CE0326"/>
              </a:buClr>
              <a:buSzPct val="120000"/>
              <a:buChar char="•"/>
              <a:defRPr sz="2200" b="1">
                <a:solidFill>
                  <a:srgbClr val="000000"/>
                </a:solidFill>
                <a:latin typeface="Arial Rounded MT Bold" pitchFamily="34" charset="0"/>
              </a:defRPr>
            </a:lvl7pPr>
            <a:lvl8pPr marL="3140075" indent="-228600" algn="l" rtl="0" eaLnBrk="0" fontAlgn="base" hangingPunct="0">
              <a:lnSpc>
                <a:spcPct val="90000"/>
              </a:lnSpc>
              <a:spcBef>
                <a:spcPct val="0"/>
              </a:spcBef>
              <a:spcAft>
                <a:spcPct val="15000"/>
              </a:spcAft>
              <a:buClr>
                <a:srgbClr val="CE0326"/>
              </a:buClr>
              <a:buSzPct val="120000"/>
              <a:buChar char="•"/>
              <a:defRPr sz="2200" b="1">
                <a:solidFill>
                  <a:srgbClr val="000000"/>
                </a:solidFill>
                <a:latin typeface="Arial Rounded MT Bold" pitchFamily="34" charset="0"/>
              </a:defRPr>
            </a:lvl8pPr>
            <a:lvl9pPr marL="3597275" indent="-228600" algn="l" rtl="0" eaLnBrk="0" fontAlgn="base" hangingPunct="0">
              <a:lnSpc>
                <a:spcPct val="90000"/>
              </a:lnSpc>
              <a:spcBef>
                <a:spcPct val="0"/>
              </a:spcBef>
              <a:spcAft>
                <a:spcPct val="15000"/>
              </a:spcAft>
              <a:buClr>
                <a:srgbClr val="CE0326"/>
              </a:buClr>
              <a:buSzPct val="120000"/>
              <a:buChar char="•"/>
              <a:defRPr sz="2200" b="1">
                <a:solidFill>
                  <a:srgbClr val="000000"/>
                </a:solidFill>
                <a:latin typeface="Arial Rounded MT Bold" pitchFamily="34" charset="0"/>
              </a:defRPr>
            </a:lvl9pPr>
          </a:lstStyle>
          <a:p>
            <a:pPr eaLnBrk="1" hangingPunct="1">
              <a:defRPr/>
            </a:pPr>
            <a:r>
              <a:rPr lang="bg-BG" sz="2000" dirty="0" smtClean="0">
                <a:latin typeface="Tahoma" pitchFamily="34" charset="0"/>
                <a:cs typeface="Tahoma" pitchFamily="34" charset="0"/>
              </a:rPr>
              <a:t>Бъбречно-каменна болест</a:t>
            </a:r>
          </a:p>
          <a:p>
            <a:pPr lvl="1" eaLnBrk="1" hangingPunct="1">
              <a:buFont typeface="Courier New" pitchFamily="49" charset="0"/>
              <a:buChar char="o"/>
              <a:defRPr/>
            </a:pPr>
            <a:r>
              <a:rPr lang="bg-BG" sz="1700" b="0" dirty="0" smtClean="0">
                <a:latin typeface="Tahoma" pitchFamily="34" charset="0"/>
                <a:cs typeface="Tahoma" pitchFamily="34" charset="0"/>
              </a:rPr>
              <a:t>Операция (7 дневен престой)</a:t>
            </a:r>
          </a:p>
          <a:p>
            <a:pPr eaLnBrk="1" hangingPunct="1">
              <a:defRPr/>
            </a:pPr>
            <a:r>
              <a:rPr lang="bg-BG" sz="2000" dirty="0" smtClean="0">
                <a:latin typeface="Tahoma" pitchFamily="34" charset="0"/>
                <a:cs typeface="Tahoma" pitchFamily="34" charset="0"/>
              </a:rPr>
              <a:t>Язвена болест</a:t>
            </a:r>
          </a:p>
          <a:p>
            <a:pPr lvl="1" eaLnBrk="1" hangingPunct="1">
              <a:buFont typeface="Courier New" pitchFamily="49" charset="0"/>
              <a:buChar char="o"/>
              <a:defRPr/>
            </a:pPr>
            <a:r>
              <a:rPr lang="bg-BG" sz="1700" b="0" dirty="0" smtClean="0">
                <a:latin typeface="Tahoma" pitchFamily="34" charset="0"/>
                <a:cs typeface="Tahoma" pitchFamily="34" charset="0"/>
              </a:rPr>
              <a:t>Операция (10 дневен престой)</a:t>
            </a:r>
          </a:p>
          <a:p>
            <a:pPr eaLnBrk="1" hangingPunct="1">
              <a:defRPr/>
            </a:pPr>
            <a:r>
              <a:rPr lang="bg-BG" sz="2000" dirty="0" smtClean="0">
                <a:latin typeface="Tahoma" pitchFamily="34" charset="0"/>
                <a:cs typeface="Tahoma" pitchFamily="34" charset="0"/>
              </a:rPr>
              <a:t>Жлъчнокаменна болест</a:t>
            </a:r>
          </a:p>
          <a:p>
            <a:pPr lvl="1" eaLnBrk="1" hangingPunct="1">
              <a:buFont typeface="Courier New" pitchFamily="49" charset="0"/>
              <a:buChar char="o"/>
              <a:defRPr/>
            </a:pPr>
            <a:r>
              <a:rPr lang="bg-BG" sz="1800" b="0" dirty="0" smtClean="0">
                <a:latin typeface="Tahoma" pitchFamily="34" charset="0"/>
                <a:cs typeface="Tahoma" pitchFamily="34" charset="0"/>
              </a:rPr>
              <a:t>Коремна операция (10 дни)</a:t>
            </a:r>
          </a:p>
          <a:p>
            <a:pPr eaLnBrk="1" hangingPunct="1">
              <a:defRPr/>
            </a:pPr>
            <a:r>
              <a:rPr lang="bg-BG" sz="2000" dirty="0" smtClean="0">
                <a:latin typeface="Tahoma" pitchFamily="34" charset="0"/>
                <a:cs typeface="Tahoma" pitchFamily="34" charset="0"/>
              </a:rPr>
              <a:t>Диабет</a:t>
            </a:r>
          </a:p>
          <a:p>
            <a:pPr lvl="1" eaLnBrk="1" hangingPunct="1">
              <a:buFont typeface="Courier New" pitchFamily="49" charset="0"/>
              <a:buChar char="o"/>
              <a:defRPr/>
            </a:pPr>
            <a:r>
              <a:rPr lang="bg-BG" sz="1700" b="0" dirty="0" smtClean="0">
                <a:latin typeface="Tahoma" pitchFamily="34" charset="0"/>
                <a:cs typeface="Tahoma" pitchFamily="34" charset="0"/>
              </a:rPr>
              <a:t>60% очни, нервни, съдови и бъбречни усложнения в рамките на 10 години</a:t>
            </a:r>
          </a:p>
          <a:p>
            <a:pPr eaLnBrk="1" hangingPunct="1">
              <a:defRPr/>
            </a:pPr>
            <a:r>
              <a:rPr lang="bg-BG" sz="2000" dirty="0" smtClean="0">
                <a:latin typeface="Tahoma" pitchFamily="34" charset="0"/>
                <a:cs typeface="Tahoma" pitchFamily="34" charset="0"/>
              </a:rPr>
              <a:t>Астма</a:t>
            </a:r>
          </a:p>
          <a:p>
            <a:pPr lvl="1" eaLnBrk="1" hangingPunct="1">
              <a:buFont typeface="Courier New" pitchFamily="49" charset="0"/>
              <a:buChar char="o"/>
              <a:defRPr/>
            </a:pPr>
            <a:r>
              <a:rPr lang="bg-BG" sz="1700" b="0" dirty="0" smtClean="0">
                <a:latin typeface="Tahoma" pitchFamily="34" charset="0"/>
                <a:cs typeface="Tahoma" pitchFamily="34" charset="0"/>
              </a:rPr>
              <a:t>60% средно с по 5-6 пристъпа (по 5 дни в болница + 5% мех. вентилация)</a:t>
            </a:r>
          </a:p>
          <a:p>
            <a:pPr eaLnBrk="1" hangingPunct="1">
              <a:defRPr/>
            </a:pPr>
            <a:r>
              <a:rPr lang="bg-BG" sz="2000" dirty="0" smtClean="0">
                <a:latin typeface="Tahoma" pitchFamily="34" charset="0"/>
                <a:cs typeface="Tahoma" pitchFamily="34" charset="0"/>
              </a:rPr>
              <a:t>Увеличена простата</a:t>
            </a:r>
          </a:p>
          <a:p>
            <a:pPr lvl="1" eaLnBrk="1" hangingPunct="1">
              <a:buFont typeface="Courier New" pitchFamily="49" charset="0"/>
              <a:buChar char="o"/>
              <a:defRPr/>
            </a:pPr>
            <a:r>
              <a:rPr lang="bg-BG" sz="1800" b="0" dirty="0" smtClean="0">
                <a:latin typeface="Tahoma" pitchFamily="34" charset="0"/>
                <a:cs typeface="Tahoma" pitchFamily="34" charset="0"/>
              </a:rPr>
              <a:t>Операция  (7 дни)</a:t>
            </a:r>
            <a:endParaRPr lang="en-US" sz="1800" dirty="0" smtClean="0">
              <a:latin typeface="Tahoma" pitchFamily="34" charset="0"/>
              <a:cs typeface="Tahoma" pitchFamily="34" charset="0"/>
            </a:endParaRPr>
          </a:p>
          <a:p>
            <a:pPr lvl="1" eaLnBrk="1" hangingPunct="1">
              <a:defRPr/>
            </a:pPr>
            <a:endParaRPr lang="bg-BG" sz="1800" dirty="0" smtClean="0">
              <a:latin typeface="Tahoma" pitchFamily="34" charset="0"/>
              <a:cs typeface="Tahoma" pitchFamily="34" charset="0"/>
            </a:endParaRPr>
          </a:p>
        </p:txBody>
      </p:sp>
      <p:sp>
        <p:nvSpPr>
          <p:cNvPr id="10" name="Заглавие 1"/>
          <p:cNvSpPr>
            <a:spLocks noGrp="1"/>
          </p:cNvSpPr>
          <p:nvPr>
            <p:ph type="title"/>
          </p:nvPr>
        </p:nvSpPr>
        <p:spPr bwMode="auto">
          <a:xfrm>
            <a:off x="1403648" y="188640"/>
            <a:ext cx="6876256" cy="692696"/>
          </a:xfrm>
          <a:noFill/>
          <a:ln>
            <a:miter lim="800000"/>
            <a:headEnd/>
            <a:tailEnd/>
          </a:ln>
        </p:spPr>
        <p:txBody>
          <a:bodyPr vert="horz" wrap="square" lIns="91440" tIns="45720" rIns="91440" bIns="45720" numCol="1" anchor="t" anchorCtr="0" compatLnSpc="1">
            <a:prstTxWarp prst="textNoShape">
              <a:avLst/>
            </a:prstTxWarp>
            <a:normAutofit/>
          </a:bodyPr>
          <a:lstStyle/>
          <a:p>
            <a:r>
              <a:rPr lang="bg-BG" sz="2900" dirty="0" smtClean="0">
                <a:latin typeface="+mn-lt"/>
                <a:cs typeface="Tahoma" pitchFamily="34" charset="0"/>
              </a:rPr>
              <a:t>По-добри методи на лечение</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additive="base">
                                        <p:cTn id="2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additive="base">
                                        <p:cTn id="2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 calcmode="lin" valueType="num">
                                      <p:cBhvr additive="base">
                                        <p:cTn id="3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 calcmode="lin" valueType="num">
                                      <p:cBhvr additive="base">
                                        <p:cTn id="36"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 calcmode="lin" valueType="num">
                                      <p:cBhvr additive="base">
                                        <p:cTn id="40"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 calcmode="lin" valueType="num">
                                      <p:cBhvr additive="base">
                                        <p:cTn id="44"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8" end="8"/>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5">
                                            <p:txEl>
                                              <p:pRg st="9" end="9"/>
                                            </p:txEl>
                                          </p:spTgt>
                                        </p:tgtEl>
                                        <p:attrNameLst>
                                          <p:attrName>style.visibility</p:attrName>
                                        </p:attrNameLst>
                                      </p:cBhvr>
                                      <p:to>
                                        <p:strVal val="visible"/>
                                      </p:to>
                                    </p:set>
                                    <p:anim calcmode="lin" valueType="num">
                                      <p:cBhvr additive="base">
                                        <p:cTn id="48"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9" end="9"/>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 calcmode="lin" valueType="num">
                                      <p:cBhvr additive="base">
                                        <p:cTn id="52"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5">
                                            <p:txEl>
                                              <p:pRg st="11" end="11"/>
                                            </p:txEl>
                                          </p:spTgt>
                                        </p:tgtEl>
                                        <p:attrNameLst>
                                          <p:attrName>style.visibility</p:attrName>
                                        </p:attrNameLst>
                                      </p:cBhvr>
                                      <p:to>
                                        <p:strVal val="visible"/>
                                      </p:to>
                                    </p:set>
                                    <p:anim calcmode="lin" valueType="num">
                                      <p:cBhvr additive="base">
                                        <p:cTn id="56"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500" fill="hold"/>
                                        <p:tgtEl>
                                          <p:spTgt spid="6"/>
                                        </p:tgtEl>
                                        <p:attrNameLst>
                                          <p:attrName>ppt_x</p:attrName>
                                        </p:attrNameLst>
                                      </p:cBhvr>
                                      <p:tavLst>
                                        <p:tav tm="0">
                                          <p:val>
                                            <p:strVal val="#ppt_x"/>
                                          </p:val>
                                        </p:tav>
                                        <p:tav tm="100000">
                                          <p:val>
                                            <p:strVal val="#ppt_x"/>
                                          </p:val>
                                        </p:tav>
                                      </p:tavLst>
                                    </p:anim>
                                    <p:anim calcmode="lin" valueType="num">
                                      <p:cBhvr additive="base">
                                        <p:cTn id="63" dur="500" fill="hold"/>
                                        <p:tgtEl>
                                          <p:spTgt spid="6"/>
                                        </p:tgtEl>
                                        <p:attrNameLst>
                                          <p:attrName>ppt_y</p:attrName>
                                        </p:attrNameLst>
                                      </p:cBhvr>
                                      <p:tavLst>
                                        <p:tav tm="0">
                                          <p:val>
                                            <p:strVal val="1+#ppt_h/2"/>
                                          </p:val>
                                        </p:tav>
                                        <p:tav tm="100000">
                                          <p:val>
                                            <p:strVal val="#ppt_y"/>
                                          </p:val>
                                        </p:tav>
                                      </p:tavLst>
                                    </p:anim>
                                  </p:childTnLst>
                                </p:cTn>
                              </p:par>
                            </p:childTnLst>
                          </p:cTn>
                        </p:par>
                        <p:par>
                          <p:cTn id="64" fill="hold">
                            <p:stCondLst>
                              <p:cond delay="500"/>
                            </p:stCondLst>
                            <p:childTnLst>
                              <p:par>
                                <p:cTn id="65" presetID="2" presetClass="entr" presetSubtype="4" fill="hold" nodeType="afterEffect">
                                  <p:stCondLst>
                                    <p:cond delay="0"/>
                                  </p:stCondLst>
                                  <p:childTnLst>
                                    <p:set>
                                      <p:cBhvr>
                                        <p:cTn id="66" dur="1" fill="hold">
                                          <p:stCondLst>
                                            <p:cond delay="0"/>
                                          </p:stCondLst>
                                        </p:cTn>
                                        <p:tgtEl>
                                          <p:spTgt spid="7">
                                            <p:txEl>
                                              <p:pRg st="0" end="0"/>
                                            </p:txEl>
                                          </p:spTgt>
                                        </p:tgtEl>
                                        <p:attrNameLst>
                                          <p:attrName>style.visibility</p:attrName>
                                        </p:attrNameLst>
                                      </p:cBhvr>
                                      <p:to>
                                        <p:strVal val="visible"/>
                                      </p:to>
                                    </p:set>
                                    <p:anim calcmode="lin" valueType="num">
                                      <p:cBhvr additive="base">
                                        <p:cTn id="6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
                                            <p:txEl>
                                              <p:pRg st="1" end="1"/>
                                            </p:txEl>
                                          </p:spTgt>
                                        </p:tgtEl>
                                        <p:attrNameLst>
                                          <p:attrName>style.visibility</p:attrName>
                                        </p:attrNameLst>
                                      </p:cBhvr>
                                      <p:to>
                                        <p:strVal val="visible"/>
                                      </p:to>
                                    </p:set>
                                    <p:anim calcmode="lin" valueType="num">
                                      <p:cBhvr additive="base">
                                        <p:cTn id="7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7">
                                            <p:txEl>
                                              <p:pRg st="2" end="2"/>
                                            </p:txEl>
                                          </p:spTgt>
                                        </p:tgtEl>
                                        <p:attrNameLst>
                                          <p:attrName>style.visibility</p:attrName>
                                        </p:attrNameLst>
                                      </p:cBhvr>
                                      <p:to>
                                        <p:strVal val="visible"/>
                                      </p:to>
                                    </p:set>
                                    <p:anim calcmode="lin" valueType="num">
                                      <p:cBhvr additive="base">
                                        <p:cTn id="7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7">
                                            <p:txEl>
                                              <p:pRg st="3" end="3"/>
                                            </p:txEl>
                                          </p:spTgt>
                                        </p:tgtEl>
                                        <p:attrNameLst>
                                          <p:attrName>style.visibility</p:attrName>
                                        </p:attrNameLst>
                                      </p:cBhvr>
                                      <p:to>
                                        <p:strVal val="visible"/>
                                      </p:to>
                                    </p:set>
                                    <p:anim calcmode="lin" valueType="num">
                                      <p:cBhvr additive="base">
                                        <p:cTn id="7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3" end="3"/>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7">
                                            <p:txEl>
                                              <p:pRg st="4" end="4"/>
                                            </p:txEl>
                                          </p:spTgt>
                                        </p:tgtEl>
                                        <p:attrNameLst>
                                          <p:attrName>style.visibility</p:attrName>
                                        </p:attrNameLst>
                                      </p:cBhvr>
                                      <p:to>
                                        <p:strVal val="visible"/>
                                      </p:to>
                                    </p:set>
                                    <p:anim calcmode="lin" valueType="num">
                                      <p:cBhvr additive="base">
                                        <p:cTn id="8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7">
                                            <p:txEl>
                                              <p:pRg st="5" end="5"/>
                                            </p:txEl>
                                          </p:spTgt>
                                        </p:tgtEl>
                                        <p:attrNameLst>
                                          <p:attrName>style.visibility</p:attrName>
                                        </p:attrNameLst>
                                      </p:cBhvr>
                                      <p:to>
                                        <p:strVal val="visible"/>
                                      </p:to>
                                    </p:set>
                                    <p:anim calcmode="lin" valueType="num">
                                      <p:cBhvr additive="base">
                                        <p:cTn id="8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7">
                                            <p:txEl>
                                              <p:pRg st="6" end="6"/>
                                            </p:txEl>
                                          </p:spTgt>
                                        </p:tgtEl>
                                        <p:attrNameLst>
                                          <p:attrName>style.visibility</p:attrName>
                                        </p:attrNameLst>
                                      </p:cBhvr>
                                      <p:to>
                                        <p:strVal val="visible"/>
                                      </p:to>
                                    </p:set>
                                    <p:anim calcmode="lin" valueType="num">
                                      <p:cBhvr additive="base">
                                        <p:cTn id="9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
                                            <p:txEl>
                                              <p:pRg st="6" end="6"/>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7">
                                            <p:txEl>
                                              <p:pRg st="7" end="7"/>
                                            </p:txEl>
                                          </p:spTgt>
                                        </p:tgtEl>
                                        <p:attrNameLst>
                                          <p:attrName>style.visibility</p:attrName>
                                        </p:attrNameLst>
                                      </p:cBhvr>
                                      <p:to>
                                        <p:strVal val="visible"/>
                                      </p:to>
                                    </p:set>
                                    <p:anim calcmode="lin" valueType="num">
                                      <p:cBhvr additive="base">
                                        <p:cTn id="95"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7">
                                            <p:txEl>
                                              <p:pRg st="7" end="7"/>
                                            </p:txEl>
                                          </p:spTgt>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7">
                                            <p:txEl>
                                              <p:pRg st="8" end="8"/>
                                            </p:txEl>
                                          </p:spTgt>
                                        </p:tgtEl>
                                        <p:attrNameLst>
                                          <p:attrName>style.visibility</p:attrName>
                                        </p:attrNameLst>
                                      </p:cBhvr>
                                      <p:to>
                                        <p:strVal val="visible"/>
                                      </p:to>
                                    </p:set>
                                    <p:anim calcmode="lin" valueType="num">
                                      <p:cBhvr additive="base">
                                        <p:cTn id="9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7">
                                            <p:txEl>
                                              <p:pRg st="8" end="8"/>
                                            </p:txEl>
                                          </p:spTgt>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7">
                                            <p:txEl>
                                              <p:pRg st="9" end="9"/>
                                            </p:txEl>
                                          </p:spTgt>
                                        </p:tgtEl>
                                        <p:attrNameLst>
                                          <p:attrName>style.visibility</p:attrName>
                                        </p:attrNameLst>
                                      </p:cBhvr>
                                      <p:to>
                                        <p:strVal val="visible"/>
                                      </p:to>
                                    </p:set>
                                    <p:anim calcmode="lin" valueType="num">
                                      <p:cBhvr additive="base">
                                        <p:cTn id="10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7">
                                            <p:txEl>
                                              <p:pRg st="9" end="9"/>
                                            </p:txEl>
                                          </p:spTgt>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7">
                                            <p:txEl>
                                              <p:pRg st="10" end="10"/>
                                            </p:txEl>
                                          </p:spTgt>
                                        </p:tgtEl>
                                        <p:attrNameLst>
                                          <p:attrName>style.visibility</p:attrName>
                                        </p:attrNameLst>
                                      </p:cBhvr>
                                      <p:to>
                                        <p:strVal val="visible"/>
                                      </p:to>
                                    </p:set>
                                    <p:anim calcmode="lin" valueType="num">
                                      <p:cBhvr additive="base">
                                        <p:cTn id="107"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7">
                                            <p:txEl>
                                              <p:pRg st="11" end="11"/>
                                            </p:txEl>
                                          </p:spTgt>
                                        </p:tgtEl>
                                        <p:attrNameLst>
                                          <p:attrName>style.visibility</p:attrName>
                                        </p:attrNameLst>
                                      </p:cBhvr>
                                      <p:to>
                                        <p:strVal val="visible"/>
                                      </p:to>
                                    </p:set>
                                    <p:anim calcmode="lin" valueType="num">
                                      <p:cBhvr additive="base">
                                        <p:cTn id="111"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7">
                                            <p:txEl>
                                              <p:pRg st="12" end="12"/>
                                            </p:txEl>
                                          </p:spTgt>
                                        </p:tgtEl>
                                        <p:attrNameLst>
                                          <p:attrName>style.visibility</p:attrName>
                                        </p:attrNameLst>
                                      </p:cBhvr>
                                      <p:to>
                                        <p:strVal val="visible"/>
                                      </p:to>
                                    </p:set>
                                    <p:anim calcmode="lin" valueType="num">
                                      <p:cBhvr additive="base">
                                        <p:cTn id="115"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7">
                                            <p:txEl>
                                              <p:pRg st="12" end="12"/>
                                            </p:txEl>
                                          </p:spTgt>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7">
                                            <p:txEl>
                                              <p:pRg st="13" end="13"/>
                                            </p:txEl>
                                          </p:spTgt>
                                        </p:tgtEl>
                                        <p:attrNameLst>
                                          <p:attrName>style.visibility</p:attrName>
                                        </p:attrNameLst>
                                      </p:cBhvr>
                                      <p:to>
                                        <p:strVal val="visible"/>
                                      </p:to>
                                    </p:set>
                                    <p:anim calcmode="lin" valueType="num">
                                      <p:cBhvr additive="base">
                                        <p:cTn id="119"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3" presetClass="exit" presetSubtype="10" fill="hold" nodeType="clickEffect">
                                  <p:stCondLst>
                                    <p:cond delay="0"/>
                                  </p:stCondLst>
                                  <p:childTnLst>
                                    <p:animEffect transition="out" filter="blinds(horizontal)">
                                      <p:cBhvr>
                                        <p:cTn id="124" dur="500"/>
                                        <p:tgtEl>
                                          <p:spTgt spid="5">
                                            <p:txEl>
                                              <p:pRg st="1" end="1"/>
                                            </p:txEl>
                                          </p:spTgt>
                                        </p:tgtEl>
                                      </p:cBhvr>
                                    </p:animEffect>
                                    <p:set>
                                      <p:cBhvr>
                                        <p:cTn id="125" dur="1" fill="hold">
                                          <p:stCondLst>
                                            <p:cond delay="499"/>
                                          </p:stCondLst>
                                        </p:cTn>
                                        <p:tgtEl>
                                          <p:spTgt spid="5">
                                            <p:txEl>
                                              <p:pRg st="1" end="1"/>
                                            </p:txEl>
                                          </p:spTgt>
                                        </p:tgtEl>
                                        <p:attrNameLst>
                                          <p:attrName>style.visibility</p:attrName>
                                        </p:attrNameLst>
                                      </p:cBhvr>
                                      <p:to>
                                        <p:strVal val="hidden"/>
                                      </p:to>
                                    </p:set>
                                  </p:childTnLst>
                                </p:cTn>
                              </p:par>
                              <p:par>
                                <p:cTn id="126" presetID="3" presetClass="exit" presetSubtype="10" fill="hold" nodeType="withEffect">
                                  <p:stCondLst>
                                    <p:cond delay="0"/>
                                  </p:stCondLst>
                                  <p:childTnLst>
                                    <p:animEffect transition="out" filter="blinds(horizontal)">
                                      <p:cBhvr>
                                        <p:cTn id="127" dur="500"/>
                                        <p:tgtEl>
                                          <p:spTgt spid="5">
                                            <p:txEl>
                                              <p:pRg st="3" end="3"/>
                                            </p:txEl>
                                          </p:spTgt>
                                        </p:tgtEl>
                                      </p:cBhvr>
                                    </p:animEffect>
                                    <p:set>
                                      <p:cBhvr>
                                        <p:cTn id="128" dur="1" fill="hold">
                                          <p:stCondLst>
                                            <p:cond delay="499"/>
                                          </p:stCondLst>
                                        </p:cTn>
                                        <p:tgtEl>
                                          <p:spTgt spid="5">
                                            <p:txEl>
                                              <p:pRg st="3" end="3"/>
                                            </p:txEl>
                                          </p:spTgt>
                                        </p:tgtEl>
                                        <p:attrNameLst>
                                          <p:attrName>style.visibility</p:attrName>
                                        </p:attrNameLst>
                                      </p:cBhvr>
                                      <p:to>
                                        <p:strVal val="hidden"/>
                                      </p:to>
                                    </p:set>
                                  </p:childTnLst>
                                </p:cTn>
                              </p:par>
                              <p:par>
                                <p:cTn id="129" presetID="3" presetClass="exit" presetSubtype="10" fill="hold" nodeType="withEffect">
                                  <p:stCondLst>
                                    <p:cond delay="0"/>
                                  </p:stCondLst>
                                  <p:childTnLst>
                                    <p:animEffect transition="out" filter="blinds(horizontal)">
                                      <p:cBhvr>
                                        <p:cTn id="130" dur="500"/>
                                        <p:tgtEl>
                                          <p:spTgt spid="5">
                                            <p:txEl>
                                              <p:pRg st="5" end="5"/>
                                            </p:txEl>
                                          </p:spTgt>
                                        </p:tgtEl>
                                      </p:cBhvr>
                                    </p:animEffect>
                                    <p:set>
                                      <p:cBhvr>
                                        <p:cTn id="131" dur="1" fill="hold">
                                          <p:stCondLst>
                                            <p:cond delay="499"/>
                                          </p:stCondLst>
                                        </p:cTn>
                                        <p:tgtEl>
                                          <p:spTgt spid="5">
                                            <p:txEl>
                                              <p:pRg st="5" end="5"/>
                                            </p:txEl>
                                          </p:spTgt>
                                        </p:tgtEl>
                                        <p:attrNameLst>
                                          <p:attrName>style.visibility</p:attrName>
                                        </p:attrNameLst>
                                      </p:cBhvr>
                                      <p:to>
                                        <p:strVal val="hidden"/>
                                      </p:to>
                                    </p:set>
                                  </p:childTnLst>
                                </p:cTn>
                              </p:par>
                              <p:par>
                                <p:cTn id="132" presetID="3" presetClass="exit" presetSubtype="10" fill="hold" nodeType="withEffect">
                                  <p:stCondLst>
                                    <p:cond delay="0"/>
                                  </p:stCondLst>
                                  <p:childTnLst>
                                    <p:animEffect transition="out" filter="blinds(horizontal)">
                                      <p:cBhvr>
                                        <p:cTn id="133" dur="500"/>
                                        <p:tgtEl>
                                          <p:spTgt spid="5">
                                            <p:txEl>
                                              <p:pRg st="7" end="7"/>
                                            </p:txEl>
                                          </p:spTgt>
                                        </p:tgtEl>
                                      </p:cBhvr>
                                    </p:animEffect>
                                    <p:set>
                                      <p:cBhvr>
                                        <p:cTn id="134" dur="1" fill="hold">
                                          <p:stCondLst>
                                            <p:cond delay="499"/>
                                          </p:stCondLst>
                                        </p:cTn>
                                        <p:tgtEl>
                                          <p:spTgt spid="5">
                                            <p:txEl>
                                              <p:pRg st="7" end="7"/>
                                            </p:txEl>
                                          </p:spTgt>
                                        </p:tgtEl>
                                        <p:attrNameLst>
                                          <p:attrName>style.visibility</p:attrName>
                                        </p:attrNameLst>
                                      </p:cBhvr>
                                      <p:to>
                                        <p:strVal val="hidden"/>
                                      </p:to>
                                    </p:set>
                                  </p:childTnLst>
                                </p:cTn>
                              </p:par>
                              <p:par>
                                <p:cTn id="135" presetID="3" presetClass="exit" presetSubtype="10" fill="hold" nodeType="withEffect">
                                  <p:stCondLst>
                                    <p:cond delay="0"/>
                                  </p:stCondLst>
                                  <p:childTnLst>
                                    <p:animEffect transition="out" filter="blinds(horizontal)">
                                      <p:cBhvr>
                                        <p:cTn id="136" dur="500"/>
                                        <p:tgtEl>
                                          <p:spTgt spid="5">
                                            <p:txEl>
                                              <p:pRg st="9" end="9"/>
                                            </p:txEl>
                                          </p:spTgt>
                                        </p:tgtEl>
                                      </p:cBhvr>
                                    </p:animEffect>
                                    <p:set>
                                      <p:cBhvr>
                                        <p:cTn id="137" dur="1" fill="hold">
                                          <p:stCondLst>
                                            <p:cond delay="499"/>
                                          </p:stCondLst>
                                        </p:cTn>
                                        <p:tgtEl>
                                          <p:spTgt spid="5">
                                            <p:txEl>
                                              <p:pRg st="9" end="9"/>
                                            </p:txEl>
                                          </p:spTgt>
                                        </p:tgtEl>
                                        <p:attrNameLst>
                                          <p:attrName>style.visibility</p:attrName>
                                        </p:attrNameLst>
                                      </p:cBhvr>
                                      <p:to>
                                        <p:strVal val="hidden"/>
                                      </p:to>
                                    </p:set>
                                  </p:childTnLst>
                                </p:cTn>
                              </p:par>
                              <p:par>
                                <p:cTn id="138" presetID="3" presetClass="exit" presetSubtype="10" fill="hold" nodeType="withEffect">
                                  <p:stCondLst>
                                    <p:cond delay="0"/>
                                  </p:stCondLst>
                                  <p:childTnLst>
                                    <p:animEffect transition="out" filter="blinds(horizontal)">
                                      <p:cBhvr>
                                        <p:cTn id="139" dur="500"/>
                                        <p:tgtEl>
                                          <p:spTgt spid="5">
                                            <p:txEl>
                                              <p:pRg st="11" end="11"/>
                                            </p:txEl>
                                          </p:spTgt>
                                        </p:tgtEl>
                                      </p:cBhvr>
                                    </p:animEffect>
                                    <p:set>
                                      <p:cBhvr>
                                        <p:cTn id="140" dur="1" fill="hold">
                                          <p:stCondLst>
                                            <p:cond delay="499"/>
                                          </p:stCondLst>
                                        </p:cTn>
                                        <p:tgtEl>
                                          <p:spTgt spid="5">
                                            <p:txEl>
                                              <p:pRg st="11" end="11"/>
                                            </p:txEl>
                                          </p:spTgt>
                                        </p:tgtEl>
                                        <p:attrNameLst>
                                          <p:attrName>style.visibility</p:attrName>
                                        </p:attrNameLst>
                                      </p:cBhvr>
                                      <p:to>
                                        <p:strVal val="hidden"/>
                                      </p:to>
                                    </p:set>
                                  </p:childTnLst>
                                </p:cTn>
                              </p:par>
                              <p:par>
                                <p:cTn id="141" presetID="3" presetClass="exit" presetSubtype="10" fill="hold" nodeType="withEffect">
                                  <p:stCondLst>
                                    <p:cond delay="0"/>
                                  </p:stCondLst>
                                  <p:childTnLst>
                                    <p:animEffect transition="out" filter="blinds(horizontal)">
                                      <p:cBhvr>
                                        <p:cTn id="142" dur="500"/>
                                        <p:tgtEl>
                                          <p:spTgt spid="7">
                                            <p:txEl>
                                              <p:pRg st="0" end="0"/>
                                            </p:txEl>
                                          </p:spTgt>
                                        </p:tgtEl>
                                      </p:cBhvr>
                                    </p:animEffect>
                                    <p:set>
                                      <p:cBhvr>
                                        <p:cTn id="143" dur="1" fill="hold">
                                          <p:stCondLst>
                                            <p:cond delay="499"/>
                                          </p:stCondLst>
                                        </p:cTn>
                                        <p:tgtEl>
                                          <p:spTgt spid="7">
                                            <p:txEl>
                                              <p:pRg st="0" end="0"/>
                                            </p:txEl>
                                          </p:spTgt>
                                        </p:tgtEl>
                                        <p:attrNameLst>
                                          <p:attrName>style.visibility</p:attrName>
                                        </p:attrNameLst>
                                      </p:cBhvr>
                                      <p:to>
                                        <p:strVal val="hidden"/>
                                      </p:to>
                                    </p:set>
                                  </p:childTnLst>
                                </p:cTn>
                              </p:par>
                              <p:par>
                                <p:cTn id="144" presetID="3" presetClass="exit" presetSubtype="10" fill="hold" nodeType="withEffect">
                                  <p:stCondLst>
                                    <p:cond delay="0"/>
                                  </p:stCondLst>
                                  <p:childTnLst>
                                    <p:animEffect transition="out" filter="blinds(horizontal)">
                                      <p:cBhvr>
                                        <p:cTn id="145" dur="500"/>
                                        <p:tgtEl>
                                          <p:spTgt spid="7">
                                            <p:txEl>
                                              <p:pRg st="2" end="2"/>
                                            </p:txEl>
                                          </p:spTgt>
                                        </p:tgtEl>
                                      </p:cBhvr>
                                    </p:animEffect>
                                    <p:set>
                                      <p:cBhvr>
                                        <p:cTn id="146" dur="1" fill="hold">
                                          <p:stCondLst>
                                            <p:cond delay="499"/>
                                          </p:stCondLst>
                                        </p:cTn>
                                        <p:tgtEl>
                                          <p:spTgt spid="7">
                                            <p:txEl>
                                              <p:pRg st="2" end="2"/>
                                            </p:txEl>
                                          </p:spTgt>
                                        </p:tgtEl>
                                        <p:attrNameLst>
                                          <p:attrName>style.visibility</p:attrName>
                                        </p:attrNameLst>
                                      </p:cBhvr>
                                      <p:to>
                                        <p:strVal val="hidden"/>
                                      </p:to>
                                    </p:set>
                                  </p:childTnLst>
                                </p:cTn>
                              </p:par>
                              <p:par>
                                <p:cTn id="147" presetID="3" presetClass="exit" presetSubtype="10" fill="hold" nodeType="withEffect">
                                  <p:stCondLst>
                                    <p:cond delay="0"/>
                                  </p:stCondLst>
                                  <p:childTnLst>
                                    <p:animEffect transition="out" filter="blinds(horizontal)">
                                      <p:cBhvr>
                                        <p:cTn id="148" dur="500"/>
                                        <p:tgtEl>
                                          <p:spTgt spid="7">
                                            <p:txEl>
                                              <p:pRg st="4" end="4"/>
                                            </p:txEl>
                                          </p:spTgt>
                                        </p:tgtEl>
                                      </p:cBhvr>
                                    </p:animEffect>
                                    <p:set>
                                      <p:cBhvr>
                                        <p:cTn id="149" dur="1" fill="hold">
                                          <p:stCondLst>
                                            <p:cond delay="499"/>
                                          </p:stCondLst>
                                        </p:cTn>
                                        <p:tgtEl>
                                          <p:spTgt spid="7">
                                            <p:txEl>
                                              <p:pRg st="4" end="4"/>
                                            </p:txEl>
                                          </p:spTgt>
                                        </p:tgtEl>
                                        <p:attrNameLst>
                                          <p:attrName>style.visibility</p:attrName>
                                        </p:attrNameLst>
                                      </p:cBhvr>
                                      <p:to>
                                        <p:strVal val="hidden"/>
                                      </p:to>
                                    </p:set>
                                  </p:childTnLst>
                                </p:cTn>
                              </p:par>
                              <p:par>
                                <p:cTn id="150" presetID="3" presetClass="exit" presetSubtype="10" fill="hold" nodeType="withEffect">
                                  <p:stCondLst>
                                    <p:cond delay="0"/>
                                  </p:stCondLst>
                                  <p:childTnLst>
                                    <p:animEffect transition="out" filter="blinds(horizontal)">
                                      <p:cBhvr>
                                        <p:cTn id="151" dur="500"/>
                                        <p:tgtEl>
                                          <p:spTgt spid="7">
                                            <p:txEl>
                                              <p:pRg st="6" end="6"/>
                                            </p:txEl>
                                          </p:spTgt>
                                        </p:tgtEl>
                                      </p:cBhvr>
                                    </p:animEffect>
                                    <p:set>
                                      <p:cBhvr>
                                        <p:cTn id="152" dur="1" fill="hold">
                                          <p:stCondLst>
                                            <p:cond delay="499"/>
                                          </p:stCondLst>
                                        </p:cTn>
                                        <p:tgtEl>
                                          <p:spTgt spid="7">
                                            <p:txEl>
                                              <p:pRg st="6" end="6"/>
                                            </p:txEl>
                                          </p:spTgt>
                                        </p:tgtEl>
                                        <p:attrNameLst>
                                          <p:attrName>style.visibility</p:attrName>
                                        </p:attrNameLst>
                                      </p:cBhvr>
                                      <p:to>
                                        <p:strVal val="hidden"/>
                                      </p:to>
                                    </p:set>
                                  </p:childTnLst>
                                </p:cTn>
                              </p:par>
                              <p:par>
                                <p:cTn id="153" presetID="3" presetClass="exit" presetSubtype="10" fill="hold" nodeType="withEffect">
                                  <p:stCondLst>
                                    <p:cond delay="0"/>
                                  </p:stCondLst>
                                  <p:childTnLst>
                                    <p:animEffect transition="out" filter="blinds(horizontal)">
                                      <p:cBhvr>
                                        <p:cTn id="154" dur="500"/>
                                        <p:tgtEl>
                                          <p:spTgt spid="7">
                                            <p:txEl>
                                              <p:pRg st="8" end="8"/>
                                            </p:txEl>
                                          </p:spTgt>
                                        </p:tgtEl>
                                      </p:cBhvr>
                                    </p:animEffect>
                                    <p:set>
                                      <p:cBhvr>
                                        <p:cTn id="155" dur="1" fill="hold">
                                          <p:stCondLst>
                                            <p:cond delay="499"/>
                                          </p:stCondLst>
                                        </p:cTn>
                                        <p:tgtEl>
                                          <p:spTgt spid="7">
                                            <p:txEl>
                                              <p:pRg st="8" end="8"/>
                                            </p:txEl>
                                          </p:spTgt>
                                        </p:tgtEl>
                                        <p:attrNameLst>
                                          <p:attrName>style.visibility</p:attrName>
                                        </p:attrNameLst>
                                      </p:cBhvr>
                                      <p:to>
                                        <p:strVal val="hidden"/>
                                      </p:to>
                                    </p:set>
                                  </p:childTnLst>
                                </p:cTn>
                              </p:par>
                              <p:par>
                                <p:cTn id="156" presetID="3" presetClass="exit" presetSubtype="10" fill="hold" nodeType="withEffect">
                                  <p:stCondLst>
                                    <p:cond delay="0"/>
                                  </p:stCondLst>
                                  <p:childTnLst>
                                    <p:animEffect transition="out" filter="blinds(horizontal)">
                                      <p:cBhvr>
                                        <p:cTn id="157" dur="500"/>
                                        <p:tgtEl>
                                          <p:spTgt spid="7">
                                            <p:txEl>
                                              <p:pRg st="10" end="10"/>
                                            </p:txEl>
                                          </p:spTgt>
                                        </p:tgtEl>
                                      </p:cBhvr>
                                    </p:animEffect>
                                    <p:set>
                                      <p:cBhvr>
                                        <p:cTn id="158" dur="1" fill="hold">
                                          <p:stCondLst>
                                            <p:cond delay="499"/>
                                          </p:stCondLst>
                                        </p:cTn>
                                        <p:tgtEl>
                                          <p:spTgt spid="7">
                                            <p:txEl>
                                              <p:pRg st="10" end="10"/>
                                            </p:txEl>
                                          </p:spTgt>
                                        </p:tgtEl>
                                        <p:attrNameLst>
                                          <p:attrName>style.visibility</p:attrName>
                                        </p:attrNameLst>
                                      </p:cBhvr>
                                      <p:to>
                                        <p:strVal val="hidden"/>
                                      </p:to>
                                    </p:set>
                                  </p:childTnLst>
                                </p:cTn>
                              </p:par>
                              <p:par>
                                <p:cTn id="159" presetID="3" presetClass="exit" presetSubtype="10" fill="hold" grpId="1" nodeType="withEffect">
                                  <p:stCondLst>
                                    <p:cond delay="0"/>
                                  </p:stCondLst>
                                  <p:childTnLst>
                                    <p:animEffect transition="out" filter="blinds(horizontal)">
                                      <p:cBhvr>
                                        <p:cTn id="160" dur="500"/>
                                        <p:tgtEl>
                                          <p:spTgt spid="4"/>
                                        </p:tgtEl>
                                      </p:cBhvr>
                                    </p:animEffect>
                                    <p:set>
                                      <p:cBhvr>
                                        <p:cTn id="161" dur="1" fill="hold">
                                          <p:stCondLst>
                                            <p:cond delay="499"/>
                                          </p:stCondLst>
                                        </p:cTn>
                                        <p:tgtEl>
                                          <p:spTgt spid="4"/>
                                        </p:tgtEl>
                                        <p:attrNameLst>
                                          <p:attrName>style.visibility</p:attrName>
                                        </p:attrNameLst>
                                      </p:cBhvr>
                                      <p:to>
                                        <p:strVal val="hidden"/>
                                      </p:to>
                                    </p:set>
                                  </p:childTnLst>
                                </p:cTn>
                              </p:par>
                              <p:par>
                                <p:cTn id="162" presetID="3" presetClass="exit" presetSubtype="10" fill="hold" grpId="1" nodeType="withEffect">
                                  <p:stCondLst>
                                    <p:cond delay="0"/>
                                  </p:stCondLst>
                                  <p:childTnLst>
                                    <p:animEffect transition="out" filter="blinds(horizontal)">
                                      <p:cBhvr>
                                        <p:cTn id="163" dur="500"/>
                                        <p:tgtEl>
                                          <p:spTgt spid="6"/>
                                        </p:tgtEl>
                                      </p:cBhvr>
                                    </p:animEffect>
                                    <p:set>
                                      <p:cBhvr>
                                        <p:cTn id="164" dur="1" fill="hold">
                                          <p:stCondLst>
                                            <p:cond delay="499"/>
                                          </p:stCondLst>
                                        </p:cTn>
                                        <p:tgtEl>
                                          <p:spTgt spid="6"/>
                                        </p:tgtEl>
                                        <p:attrNameLst>
                                          <p:attrName>style.visibility</p:attrName>
                                        </p:attrNameLst>
                                      </p:cBhvr>
                                      <p:to>
                                        <p:strVal val="hidden"/>
                                      </p:to>
                                    </p:set>
                                  </p:childTnLst>
                                </p:cTn>
                              </p:par>
                              <p:par>
                                <p:cTn id="165" presetID="35" presetClass="path" presetSubtype="0" accel="50000" decel="50000" fill="hold" grpId="0" nodeType="withEffect">
                                  <p:stCondLst>
                                    <p:cond delay="0"/>
                                  </p:stCondLst>
                                  <p:childTnLst>
                                    <p:animMotion origin="layout" path="M 0 0  L -0.25 0  E" pathEditMode="relative" ptsTypes="">
                                      <p:cBhvr>
                                        <p:cTn id="166" dur="1000" fill="hold"/>
                                        <p:tgtEl>
                                          <p:spTgt spid="7">
                                            <p:txEl>
                                              <p:pRg st="0" end="0"/>
                                            </p:txEl>
                                          </p:spTgt>
                                        </p:tgtEl>
                                        <p:attrNameLst>
                                          <p:attrName>ppt_x</p:attrName>
                                          <p:attrName>ppt_y</p:attrName>
                                        </p:attrNameLst>
                                      </p:cBhvr>
                                    </p:animMotion>
                                  </p:childTnLst>
                                </p:cTn>
                              </p:par>
                              <p:par>
                                <p:cTn id="167" presetID="35" presetClass="path" presetSubtype="0" accel="50000" decel="50000" fill="hold" grpId="0" nodeType="withEffect">
                                  <p:stCondLst>
                                    <p:cond delay="0"/>
                                  </p:stCondLst>
                                  <p:childTnLst>
                                    <p:animMotion origin="layout" path="M 0 0  L -0.25 0  E" pathEditMode="relative" ptsTypes="">
                                      <p:cBhvr>
                                        <p:cTn id="168" dur="1000" fill="hold"/>
                                        <p:tgtEl>
                                          <p:spTgt spid="7">
                                            <p:txEl>
                                              <p:pRg st="1" end="1"/>
                                            </p:txEl>
                                          </p:spTgt>
                                        </p:tgtEl>
                                        <p:attrNameLst>
                                          <p:attrName>ppt_x</p:attrName>
                                          <p:attrName>ppt_y</p:attrName>
                                        </p:attrNameLst>
                                      </p:cBhvr>
                                    </p:animMotion>
                                  </p:childTnLst>
                                </p:cTn>
                              </p:par>
                              <p:par>
                                <p:cTn id="169" presetID="35" presetClass="path" presetSubtype="0" accel="50000" decel="50000" fill="hold" grpId="0" nodeType="withEffect">
                                  <p:stCondLst>
                                    <p:cond delay="0"/>
                                  </p:stCondLst>
                                  <p:childTnLst>
                                    <p:animMotion origin="layout" path="M 0 0  L -0.25 0  E" pathEditMode="relative" ptsTypes="">
                                      <p:cBhvr>
                                        <p:cTn id="170" dur="1000" fill="hold"/>
                                        <p:tgtEl>
                                          <p:spTgt spid="7">
                                            <p:txEl>
                                              <p:pRg st="2" end="2"/>
                                            </p:txEl>
                                          </p:spTgt>
                                        </p:tgtEl>
                                        <p:attrNameLst>
                                          <p:attrName>ppt_x</p:attrName>
                                          <p:attrName>ppt_y</p:attrName>
                                        </p:attrNameLst>
                                      </p:cBhvr>
                                    </p:animMotion>
                                  </p:childTnLst>
                                </p:cTn>
                              </p:par>
                              <p:par>
                                <p:cTn id="171" presetID="35" presetClass="path" presetSubtype="0" accel="50000" decel="50000" fill="hold" grpId="0" nodeType="withEffect">
                                  <p:stCondLst>
                                    <p:cond delay="0"/>
                                  </p:stCondLst>
                                  <p:childTnLst>
                                    <p:animMotion origin="layout" path="M 0 0  L -0.25 0  E" pathEditMode="relative" ptsTypes="">
                                      <p:cBhvr>
                                        <p:cTn id="172" dur="1000" fill="hold"/>
                                        <p:tgtEl>
                                          <p:spTgt spid="7">
                                            <p:txEl>
                                              <p:pRg st="3" end="3"/>
                                            </p:txEl>
                                          </p:spTgt>
                                        </p:tgtEl>
                                        <p:attrNameLst>
                                          <p:attrName>ppt_x</p:attrName>
                                          <p:attrName>ppt_y</p:attrName>
                                        </p:attrNameLst>
                                      </p:cBhvr>
                                    </p:animMotion>
                                  </p:childTnLst>
                                </p:cTn>
                              </p:par>
                              <p:par>
                                <p:cTn id="173" presetID="35" presetClass="path" presetSubtype="0" accel="50000" decel="50000" fill="hold" grpId="0" nodeType="withEffect">
                                  <p:stCondLst>
                                    <p:cond delay="0"/>
                                  </p:stCondLst>
                                  <p:childTnLst>
                                    <p:animMotion origin="layout" path="M 0 0  L -0.25 0  E" pathEditMode="relative" ptsTypes="">
                                      <p:cBhvr>
                                        <p:cTn id="174" dur="1000" fill="hold"/>
                                        <p:tgtEl>
                                          <p:spTgt spid="7">
                                            <p:txEl>
                                              <p:pRg st="4" end="4"/>
                                            </p:txEl>
                                          </p:spTgt>
                                        </p:tgtEl>
                                        <p:attrNameLst>
                                          <p:attrName>ppt_x</p:attrName>
                                          <p:attrName>ppt_y</p:attrName>
                                        </p:attrNameLst>
                                      </p:cBhvr>
                                    </p:animMotion>
                                  </p:childTnLst>
                                </p:cTn>
                              </p:par>
                              <p:par>
                                <p:cTn id="175" presetID="35" presetClass="path" presetSubtype="0" accel="50000" decel="50000" fill="hold" grpId="0" nodeType="withEffect">
                                  <p:stCondLst>
                                    <p:cond delay="0"/>
                                  </p:stCondLst>
                                  <p:childTnLst>
                                    <p:animMotion origin="layout" path="M 0 0  L -0.25 0  E" pathEditMode="relative" ptsTypes="">
                                      <p:cBhvr>
                                        <p:cTn id="176" dur="1000" fill="hold"/>
                                        <p:tgtEl>
                                          <p:spTgt spid="7">
                                            <p:txEl>
                                              <p:pRg st="5" end="5"/>
                                            </p:txEl>
                                          </p:spTgt>
                                        </p:tgtEl>
                                        <p:attrNameLst>
                                          <p:attrName>ppt_x</p:attrName>
                                          <p:attrName>ppt_y</p:attrName>
                                        </p:attrNameLst>
                                      </p:cBhvr>
                                    </p:animMotion>
                                  </p:childTnLst>
                                </p:cTn>
                              </p:par>
                              <p:par>
                                <p:cTn id="177" presetID="35" presetClass="path" presetSubtype="0" accel="50000" decel="50000" fill="hold" grpId="0" nodeType="withEffect">
                                  <p:stCondLst>
                                    <p:cond delay="0"/>
                                  </p:stCondLst>
                                  <p:childTnLst>
                                    <p:animMotion origin="layout" path="M 0 0  L -0.25 0  E" pathEditMode="relative" ptsTypes="">
                                      <p:cBhvr>
                                        <p:cTn id="178" dur="1000" fill="hold"/>
                                        <p:tgtEl>
                                          <p:spTgt spid="7">
                                            <p:txEl>
                                              <p:pRg st="6" end="6"/>
                                            </p:txEl>
                                          </p:spTgt>
                                        </p:tgtEl>
                                        <p:attrNameLst>
                                          <p:attrName>ppt_x</p:attrName>
                                          <p:attrName>ppt_y</p:attrName>
                                        </p:attrNameLst>
                                      </p:cBhvr>
                                    </p:animMotion>
                                  </p:childTnLst>
                                </p:cTn>
                              </p:par>
                              <p:par>
                                <p:cTn id="179" presetID="35" presetClass="path" presetSubtype="0" accel="50000" decel="50000" fill="hold" grpId="0" nodeType="withEffect">
                                  <p:stCondLst>
                                    <p:cond delay="0"/>
                                  </p:stCondLst>
                                  <p:childTnLst>
                                    <p:animMotion origin="layout" path="M 0 0  L -0.25 0  E" pathEditMode="relative" ptsTypes="">
                                      <p:cBhvr>
                                        <p:cTn id="180" dur="1000" fill="hold"/>
                                        <p:tgtEl>
                                          <p:spTgt spid="7">
                                            <p:txEl>
                                              <p:pRg st="7" end="7"/>
                                            </p:txEl>
                                          </p:spTgt>
                                        </p:tgtEl>
                                        <p:attrNameLst>
                                          <p:attrName>ppt_x</p:attrName>
                                          <p:attrName>ppt_y</p:attrName>
                                        </p:attrNameLst>
                                      </p:cBhvr>
                                    </p:animMotion>
                                  </p:childTnLst>
                                </p:cTn>
                              </p:par>
                              <p:par>
                                <p:cTn id="181" presetID="35" presetClass="path" presetSubtype="0" accel="50000" decel="50000" fill="hold" grpId="0" nodeType="withEffect">
                                  <p:stCondLst>
                                    <p:cond delay="0"/>
                                  </p:stCondLst>
                                  <p:childTnLst>
                                    <p:animMotion origin="layout" path="M 0 0  L -0.25 0  E" pathEditMode="relative" ptsTypes="">
                                      <p:cBhvr>
                                        <p:cTn id="182" dur="1000" fill="hold"/>
                                        <p:tgtEl>
                                          <p:spTgt spid="7">
                                            <p:txEl>
                                              <p:pRg st="8" end="8"/>
                                            </p:txEl>
                                          </p:spTgt>
                                        </p:tgtEl>
                                        <p:attrNameLst>
                                          <p:attrName>ppt_x</p:attrName>
                                          <p:attrName>ppt_y</p:attrName>
                                        </p:attrNameLst>
                                      </p:cBhvr>
                                    </p:animMotion>
                                  </p:childTnLst>
                                </p:cTn>
                              </p:par>
                              <p:par>
                                <p:cTn id="183" presetID="35" presetClass="path" presetSubtype="0" accel="50000" decel="50000" fill="hold" grpId="0" nodeType="withEffect">
                                  <p:stCondLst>
                                    <p:cond delay="0"/>
                                  </p:stCondLst>
                                  <p:childTnLst>
                                    <p:animMotion origin="layout" path="M 0 0  L -0.25 0  E" pathEditMode="relative" ptsTypes="">
                                      <p:cBhvr>
                                        <p:cTn id="184" dur="1000" fill="hold"/>
                                        <p:tgtEl>
                                          <p:spTgt spid="7">
                                            <p:txEl>
                                              <p:pRg st="9" end="9"/>
                                            </p:txEl>
                                          </p:spTgt>
                                        </p:tgtEl>
                                        <p:attrNameLst>
                                          <p:attrName>ppt_x</p:attrName>
                                          <p:attrName>ppt_y</p:attrName>
                                        </p:attrNameLst>
                                      </p:cBhvr>
                                    </p:animMotion>
                                  </p:childTnLst>
                                </p:cTn>
                              </p:par>
                              <p:par>
                                <p:cTn id="185" presetID="35" presetClass="path" presetSubtype="0" accel="50000" decel="50000" fill="hold" grpId="0" nodeType="withEffect">
                                  <p:stCondLst>
                                    <p:cond delay="0"/>
                                  </p:stCondLst>
                                  <p:childTnLst>
                                    <p:animMotion origin="layout" path="M 0 0  L -0.25 0  E" pathEditMode="relative" ptsTypes="">
                                      <p:cBhvr>
                                        <p:cTn id="186" dur="1000" fill="hold"/>
                                        <p:tgtEl>
                                          <p:spTgt spid="7">
                                            <p:txEl>
                                              <p:pRg st="10" end="10"/>
                                            </p:txEl>
                                          </p:spTgt>
                                        </p:tgtEl>
                                        <p:attrNameLst>
                                          <p:attrName>ppt_x</p:attrName>
                                          <p:attrName>ppt_y</p:attrName>
                                        </p:attrNameLst>
                                      </p:cBhvr>
                                    </p:animMotion>
                                  </p:childTnLst>
                                </p:cTn>
                              </p:par>
                              <p:par>
                                <p:cTn id="187" presetID="35" presetClass="path" presetSubtype="0" accel="50000" decel="50000" fill="hold" grpId="0" nodeType="withEffect">
                                  <p:stCondLst>
                                    <p:cond delay="0"/>
                                  </p:stCondLst>
                                  <p:childTnLst>
                                    <p:animMotion origin="layout" path="M 0 0  L -0.25 0  E" pathEditMode="relative" ptsTypes="">
                                      <p:cBhvr>
                                        <p:cTn id="188" dur="1000" fill="hold"/>
                                        <p:tgtEl>
                                          <p:spTgt spid="7">
                                            <p:txEl>
                                              <p:pRg st="11" end="11"/>
                                            </p:txEl>
                                          </p:spTgt>
                                        </p:tgtEl>
                                        <p:attrNameLst>
                                          <p:attrName>ppt_x</p:attrName>
                                          <p:attrName>ppt_y</p:attrName>
                                        </p:attrNameLst>
                                      </p:cBhvr>
                                    </p:animMotion>
                                  </p:childTnLst>
                                </p:cTn>
                              </p:par>
                              <p:par>
                                <p:cTn id="189" presetID="35" presetClass="path" presetSubtype="0" accel="50000" decel="50000" fill="hold" grpId="0" nodeType="withEffect">
                                  <p:stCondLst>
                                    <p:cond delay="0"/>
                                  </p:stCondLst>
                                  <p:childTnLst>
                                    <p:animMotion origin="layout" path="M 0 0  L -0.25 0  E" pathEditMode="relative" ptsTypes="">
                                      <p:cBhvr>
                                        <p:cTn id="190" dur="1000" fill="hold"/>
                                        <p:tgtEl>
                                          <p:spTgt spid="7">
                                            <p:txEl>
                                              <p:pRg st="12" end="12"/>
                                            </p:txEl>
                                          </p:spTgt>
                                        </p:tgtEl>
                                        <p:attrNameLst>
                                          <p:attrName>ppt_x</p:attrName>
                                          <p:attrName>ppt_y</p:attrName>
                                        </p:attrNameLst>
                                      </p:cBhvr>
                                    </p:animMotion>
                                  </p:childTnLst>
                                  <p:subTnLst>
                                    <p:animClr>
                                      <p:cBhvr override="childStyle">
                                        <p:cTn dur="1" fill="hold" display="0" masterRel="nextClick" afterEffect="1"/>
                                        <p:tgtEl>
                                          <p:spTgt spid="7">
                                            <p:txEl>
                                              <p:pRg st="12" end="12"/>
                                            </p:txEl>
                                          </p:spTgt>
                                        </p:tgtEl>
                                        <p:attrNameLst>
                                          <p:attrName>ppt_c</p:attrName>
                                        </p:attrNameLst>
                                      </p:cBhvr>
                                      <p:to>
                                        <a:srgbClr val="B2B2B2"/>
                                      </p:to>
                                    </p:animClr>
                                  </p:subTnLst>
                                </p:cTn>
                              </p:par>
                              <p:par>
                                <p:cTn id="191" presetID="35" presetClass="path" presetSubtype="0" accel="50000" decel="50000" fill="hold" grpId="0" nodeType="withEffect">
                                  <p:stCondLst>
                                    <p:cond delay="0"/>
                                  </p:stCondLst>
                                  <p:childTnLst>
                                    <p:animMotion origin="layout" path="M 0 0  L -0.25 0  E" pathEditMode="relative" ptsTypes="">
                                      <p:cBhvr>
                                        <p:cTn id="192" dur="1000" fill="hold"/>
                                        <p:tgtEl>
                                          <p:spTgt spid="7">
                                            <p:txEl>
                                              <p:pRg st="13" end="13"/>
                                            </p:txEl>
                                          </p:spTgt>
                                        </p:tgtEl>
                                        <p:attrNameLst>
                                          <p:attrName>ppt_x</p:attrName>
                                          <p:attrName>ppt_y</p:attrName>
                                        </p:attrNameLst>
                                      </p:cBhvr>
                                    </p:animMotion>
                                  </p:childTnLst>
                                  <p:subTnLst>
                                    <p:animClr>
                                      <p:cBhvr override="childStyle">
                                        <p:cTn dur="1" fill="hold" display="0" masterRel="nextClick" afterEffect="1"/>
                                        <p:tgtEl>
                                          <p:spTgt spid="7">
                                            <p:txEl>
                                              <p:pRg st="13" end="13"/>
                                            </p:txEl>
                                          </p:spTgt>
                                        </p:tgtEl>
                                        <p:attrNameLst>
                                          <p:attrName>ppt_c</p:attrName>
                                        </p:attrNameLst>
                                      </p:cBhvr>
                                      <p:to>
                                        <a:srgbClr val="B2B2B2"/>
                                      </p:to>
                                    </p:animClr>
                                  </p:subTnLst>
                                </p:cTn>
                              </p:par>
                              <p:par>
                                <p:cTn id="193" presetID="63" presetClass="path" presetSubtype="0" accel="50000" decel="50000" fill="hold" nodeType="withEffect">
                                  <p:stCondLst>
                                    <p:cond delay="0"/>
                                  </p:stCondLst>
                                  <p:childTnLst>
                                    <p:animMotion origin="layout" path="M 0 0  L 0.25 0  E" pathEditMode="relative" ptsTypes="">
                                      <p:cBhvr>
                                        <p:cTn id="194" dur="1000" fill="hold"/>
                                        <p:tgtEl>
                                          <p:spTgt spid="5">
                                            <p:txEl>
                                              <p:pRg st="0" end="0"/>
                                            </p:txEl>
                                          </p:spTgt>
                                        </p:tgtEl>
                                        <p:attrNameLst>
                                          <p:attrName>ppt_x</p:attrName>
                                          <p:attrName>ppt_y</p:attrName>
                                        </p:attrNameLst>
                                      </p:cBhvr>
                                    </p:animMotion>
                                  </p:childTnLst>
                                </p:cTn>
                              </p:par>
                              <p:par>
                                <p:cTn id="195" presetID="63" presetClass="path" presetSubtype="0" accel="50000" decel="50000" fill="hold" nodeType="withEffect">
                                  <p:stCondLst>
                                    <p:cond delay="0"/>
                                  </p:stCondLst>
                                  <p:childTnLst>
                                    <p:animMotion origin="layout" path="M 0 0  L 0.25 0  E" pathEditMode="relative" ptsTypes="">
                                      <p:cBhvr>
                                        <p:cTn id="196" dur="1000" fill="hold"/>
                                        <p:tgtEl>
                                          <p:spTgt spid="5">
                                            <p:txEl>
                                              <p:pRg st="1" end="1"/>
                                            </p:txEl>
                                          </p:spTgt>
                                        </p:tgtEl>
                                        <p:attrNameLst>
                                          <p:attrName>ppt_x</p:attrName>
                                          <p:attrName>ppt_y</p:attrName>
                                        </p:attrNameLst>
                                      </p:cBhvr>
                                    </p:animMotion>
                                  </p:childTnLst>
                                </p:cTn>
                              </p:par>
                              <p:par>
                                <p:cTn id="197" presetID="63" presetClass="path" presetSubtype="0" accel="50000" decel="50000" fill="hold" nodeType="withEffect">
                                  <p:stCondLst>
                                    <p:cond delay="0"/>
                                  </p:stCondLst>
                                  <p:childTnLst>
                                    <p:animMotion origin="layout" path="M 0 0  L 0.25 0  E" pathEditMode="relative" ptsTypes="">
                                      <p:cBhvr>
                                        <p:cTn id="198" dur="1000" fill="hold"/>
                                        <p:tgtEl>
                                          <p:spTgt spid="5">
                                            <p:txEl>
                                              <p:pRg st="2" end="2"/>
                                            </p:txEl>
                                          </p:spTgt>
                                        </p:tgtEl>
                                        <p:attrNameLst>
                                          <p:attrName>ppt_x</p:attrName>
                                          <p:attrName>ppt_y</p:attrName>
                                        </p:attrNameLst>
                                      </p:cBhvr>
                                    </p:animMotion>
                                  </p:childTnLst>
                                </p:cTn>
                              </p:par>
                              <p:par>
                                <p:cTn id="199" presetID="63" presetClass="path" presetSubtype="0" accel="50000" decel="50000" fill="hold" nodeType="withEffect">
                                  <p:stCondLst>
                                    <p:cond delay="0"/>
                                  </p:stCondLst>
                                  <p:childTnLst>
                                    <p:animMotion origin="layout" path="M 0 0  L 0.25 0  E" pathEditMode="relative" ptsTypes="">
                                      <p:cBhvr>
                                        <p:cTn id="200" dur="1000" fill="hold"/>
                                        <p:tgtEl>
                                          <p:spTgt spid="5">
                                            <p:txEl>
                                              <p:pRg st="3" end="3"/>
                                            </p:txEl>
                                          </p:spTgt>
                                        </p:tgtEl>
                                        <p:attrNameLst>
                                          <p:attrName>ppt_x</p:attrName>
                                          <p:attrName>ppt_y</p:attrName>
                                        </p:attrNameLst>
                                      </p:cBhvr>
                                    </p:animMotion>
                                  </p:childTnLst>
                                </p:cTn>
                              </p:par>
                              <p:par>
                                <p:cTn id="201" presetID="63" presetClass="path" presetSubtype="0" accel="50000" decel="50000" fill="hold" nodeType="withEffect">
                                  <p:stCondLst>
                                    <p:cond delay="0"/>
                                  </p:stCondLst>
                                  <p:childTnLst>
                                    <p:animMotion origin="layout" path="M 0 0  L 0.25 0  E" pathEditMode="relative" ptsTypes="">
                                      <p:cBhvr>
                                        <p:cTn id="202" dur="1000" fill="hold"/>
                                        <p:tgtEl>
                                          <p:spTgt spid="5">
                                            <p:txEl>
                                              <p:pRg st="4" end="4"/>
                                            </p:txEl>
                                          </p:spTgt>
                                        </p:tgtEl>
                                        <p:attrNameLst>
                                          <p:attrName>ppt_x</p:attrName>
                                          <p:attrName>ppt_y</p:attrName>
                                        </p:attrNameLst>
                                      </p:cBhvr>
                                    </p:animMotion>
                                  </p:childTnLst>
                                </p:cTn>
                              </p:par>
                              <p:par>
                                <p:cTn id="203" presetID="63" presetClass="path" presetSubtype="0" accel="50000" decel="50000" fill="hold" nodeType="withEffect">
                                  <p:stCondLst>
                                    <p:cond delay="0"/>
                                  </p:stCondLst>
                                  <p:childTnLst>
                                    <p:animMotion origin="layout" path="M 0 0  L 0.25 0  E" pathEditMode="relative" ptsTypes="">
                                      <p:cBhvr>
                                        <p:cTn id="204" dur="1000" fill="hold"/>
                                        <p:tgtEl>
                                          <p:spTgt spid="5">
                                            <p:txEl>
                                              <p:pRg st="5" end="5"/>
                                            </p:txEl>
                                          </p:spTgt>
                                        </p:tgtEl>
                                        <p:attrNameLst>
                                          <p:attrName>ppt_x</p:attrName>
                                          <p:attrName>ppt_y</p:attrName>
                                        </p:attrNameLst>
                                      </p:cBhvr>
                                    </p:animMotion>
                                  </p:childTnLst>
                                </p:cTn>
                              </p:par>
                              <p:par>
                                <p:cTn id="205" presetID="63" presetClass="path" presetSubtype="0" accel="50000" decel="50000" fill="hold" nodeType="withEffect">
                                  <p:stCondLst>
                                    <p:cond delay="0"/>
                                  </p:stCondLst>
                                  <p:childTnLst>
                                    <p:animMotion origin="layout" path="M 0 0  L 0.25 0  E" pathEditMode="relative" ptsTypes="">
                                      <p:cBhvr>
                                        <p:cTn id="206" dur="1000" fill="hold"/>
                                        <p:tgtEl>
                                          <p:spTgt spid="5">
                                            <p:txEl>
                                              <p:pRg st="6" end="6"/>
                                            </p:txEl>
                                          </p:spTgt>
                                        </p:tgtEl>
                                        <p:attrNameLst>
                                          <p:attrName>ppt_x</p:attrName>
                                          <p:attrName>ppt_y</p:attrName>
                                        </p:attrNameLst>
                                      </p:cBhvr>
                                    </p:animMotion>
                                  </p:childTnLst>
                                </p:cTn>
                              </p:par>
                              <p:par>
                                <p:cTn id="207" presetID="63" presetClass="path" presetSubtype="0" accel="50000" decel="50000" fill="hold" nodeType="withEffect">
                                  <p:stCondLst>
                                    <p:cond delay="0"/>
                                  </p:stCondLst>
                                  <p:childTnLst>
                                    <p:animMotion origin="layout" path="M 0 0  L 0.25 0  E" pathEditMode="relative" ptsTypes="">
                                      <p:cBhvr>
                                        <p:cTn id="208" dur="1000" fill="hold"/>
                                        <p:tgtEl>
                                          <p:spTgt spid="5">
                                            <p:txEl>
                                              <p:pRg st="7" end="7"/>
                                            </p:txEl>
                                          </p:spTgt>
                                        </p:tgtEl>
                                        <p:attrNameLst>
                                          <p:attrName>ppt_x</p:attrName>
                                          <p:attrName>ppt_y</p:attrName>
                                        </p:attrNameLst>
                                      </p:cBhvr>
                                    </p:animMotion>
                                  </p:childTnLst>
                                </p:cTn>
                              </p:par>
                              <p:par>
                                <p:cTn id="209" presetID="63" presetClass="path" presetSubtype="0" accel="50000" decel="50000" fill="hold" nodeType="withEffect">
                                  <p:stCondLst>
                                    <p:cond delay="0"/>
                                  </p:stCondLst>
                                  <p:childTnLst>
                                    <p:animMotion origin="layout" path="M 0 0  L 0.25 0  E" pathEditMode="relative" ptsTypes="">
                                      <p:cBhvr>
                                        <p:cTn id="210" dur="1000" fill="hold"/>
                                        <p:tgtEl>
                                          <p:spTgt spid="5">
                                            <p:txEl>
                                              <p:pRg st="8" end="8"/>
                                            </p:txEl>
                                          </p:spTgt>
                                        </p:tgtEl>
                                        <p:attrNameLst>
                                          <p:attrName>ppt_x</p:attrName>
                                          <p:attrName>ppt_y</p:attrName>
                                        </p:attrNameLst>
                                      </p:cBhvr>
                                    </p:animMotion>
                                  </p:childTnLst>
                                </p:cTn>
                              </p:par>
                              <p:par>
                                <p:cTn id="211" presetID="63" presetClass="path" presetSubtype="0" accel="50000" decel="50000" fill="hold" nodeType="withEffect">
                                  <p:stCondLst>
                                    <p:cond delay="0"/>
                                  </p:stCondLst>
                                  <p:childTnLst>
                                    <p:animMotion origin="layout" path="M 0 0  L 0.25 0  E" pathEditMode="relative" ptsTypes="">
                                      <p:cBhvr>
                                        <p:cTn id="212" dur="1000" fill="hold"/>
                                        <p:tgtEl>
                                          <p:spTgt spid="5">
                                            <p:txEl>
                                              <p:pRg st="9" end="9"/>
                                            </p:txEl>
                                          </p:spTgt>
                                        </p:tgtEl>
                                        <p:attrNameLst>
                                          <p:attrName>ppt_x</p:attrName>
                                          <p:attrName>ppt_y</p:attrName>
                                        </p:attrNameLst>
                                      </p:cBhvr>
                                    </p:animMotion>
                                  </p:childTnLst>
                                </p:cTn>
                              </p:par>
                              <p:par>
                                <p:cTn id="213" presetID="63" presetClass="path" presetSubtype="0" accel="50000" decel="50000" fill="hold" nodeType="withEffect">
                                  <p:stCondLst>
                                    <p:cond delay="0"/>
                                  </p:stCondLst>
                                  <p:childTnLst>
                                    <p:animMotion origin="layout" path="M 0 0  L 0.25 0  E" pathEditMode="relative" ptsTypes="">
                                      <p:cBhvr>
                                        <p:cTn id="214" dur="1000" fill="hold"/>
                                        <p:tgtEl>
                                          <p:spTgt spid="5">
                                            <p:txEl>
                                              <p:pRg st="10" end="10"/>
                                            </p:txEl>
                                          </p:spTgt>
                                        </p:tgtEl>
                                        <p:attrNameLst>
                                          <p:attrName>ppt_x</p:attrName>
                                          <p:attrName>ppt_y</p:attrName>
                                        </p:attrNameLst>
                                      </p:cBhvr>
                                    </p:animMotion>
                                  </p:childTnLst>
                                </p:cTn>
                              </p:par>
                              <p:par>
                                <p:cTn id="215" presetID="63" presetClass="path" presetSubtype="0" accel="50000" decel="50000" fill="hold" nodeType="withEffect">
                                  <p:stCondLst>
                                    <p:cond delay="0"/>
                                  </p:stCondLst>
                                  <p:childTnLst>
                                    <p:animMotion origin="layout" path="M 0 0  L 0.25 0  E" pathEditMode="relative" ptsTypes="">
                                      <p:cBhvr>
                                        <p:cTn id="216" dur="1000" fill="hold"/>
                                        <p:tgtEl>
                                          <p:spTgt spid="5">
                                            <p:txEl>
                                              <p:pRg st="11" end="11"/>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Контейнер за съдържание 7"/>
          <p:cNvGraphicFramePr>
            <a:graphicFrameLocks noGrp="1"/>
          </p:cNvGraphicFramePr>
          <p:nvPr>
            <p:ph idx="1"/>
          </p:nvPr>
        </p:nvGraphicFramePr>
        <p:xfrm>
          <a:off x="0" y="980728"/>
          <a:ext cx="9245600" cy="5877272"/>
        </p:xfrm>
        <a:graphic>
          <a:graphicData uri="http://schemas.openxmlformats.org/presentationml/2006/ole">
            <p:oleObj spid="_x0000_s21506" r:id="rId3" imgW="9242337" imgH="6218459" progId="Excel.Sheet.8">
              <p:embed/>
            </p:oleObj>
          </a:graphicData>
        </a:graphic>
      </p:graphicFrame>
      <p:sp>
        <p:nvSpPr>
          <p:cNvPr id="1027" name="Текстово поле 9"/>
          <p:cNvSpPr txBox="1">
            <a:spLocks noChangeArrowheads="1"/>
          </p:cNvSpPr>
          <p:nvPr/>
        </p:nvSpPr>
        <p:spPr bwMode="auto">
          <a:xfrm>
            <a:off x="6300192" y="6381328"/>
            <a:ext cx="849313" cy="215900"/>
          </a:xfrm>
          <a:prstGeom prst="rect">
            <a:avLst/>
          </a:prstGeom>
          <a:noFill/>
          <a:ln w="9525">
            <a:noFill/>
            <a:miter lim="800000"/>
            <a:headEnd/>
            <a:tailEnd/>
          </a:ln>
        </p:spPr>
        <p:txBody>
          <a:bodyPr wrap="none">
            <a:spAutoFit/>
          </a:bodyPr>
          <a:lstStyle/>
          <a:p>
            <a:pPr>
              <a:defRPr/>
            </a:pPr>
            <a:r>
              <a:rPr lang="bg-BG" sz="800" i="1" dirty="0">
                <a:solidFill>
                  <a:schemeClr val="tx2">
                    <a:lumMod val="75000"/>
                  </a:schemeClr>
                </a:solidFill>
                <a:latin typeface="+mj-lt"/>
              </a:rPr>
              <a:t>Източник: СЗО</a:t>
            </a:r>
          </a:p>
        </p:txBody>
      </p:sp>
      <p:sp>
        <p:nvSpPr>
          <p:cNvPr id="5" name="TextBox 4"/>
          <p:cNvSpPr txBox="1"/>
          <p:nvPr/>
        </p:nvSpPr>
        <p:spPr>
          <a:xfrm>
            <a:off x="1187624" y="188640"/>
            <a:ext cx="8893175" cy="1261884"/>
          </a:xfrm>
          <a:prstGeom prst="rect">
            <a:avLst/>
          </a:prstGeom>
          <a:noFill/>
        </p:spPr>
        <p:txBody>
          <a:bodyPr wrap="square">
            <a:spAutoFit/>
          </a:bodyPr>
          <a:lstStyle/>
          <a:p>
            <a:pPr>
              <a:defRPr/>
            </a:pPr>
            <a:r>
              <a:rPr lang="ru-RU" sz="2900" b="1" dirty="0">
                <a:solidFill>
                  <a:srgbClr val="00B050"/>
                </a:solidFill>
                <a:latin typeface="+mj-lt"/>
                <a:ea typeface="+mj-ea"/>
                <a:cs typeface="+mj-cs"/>
              </a:rPr>
              <a:t>Публични разходи за здраве на </a:t>
            </a:r>
            <a:r>
              <a:rPr lang="ru-RU" sz="2900" b="1" dirty="0" err="1" smtClean="0">
                <a:solidFill>
                  <a:srgbClr val="00B050"/>
                </a:solidFill>
                <a:latin typeface="+mj-lt"/>
                <a:ea typeface="+mj-ea"/>
                <a:cs typeface="+mj-cs"/>
              </a:rPr>
              <a:t>човек</a:t>
            </a:r>
            <a:r>
              <a:rPr lang="ru-RU" sz="2900" b="1" dirty="0" smtClean="0">
                <a:solidFill>
                  <a:srgbClr val="00B050"/>
                </a:solidFill>
                <a:latin typeface="+mj-lt"/>
                <a:ea typeface="+mj-ea"/>
                <a:cs typeface="+mj-cs"/>
              </a:rPr>
              <a:t> </a:t>
            </a:r>
          </a:p>
          <a:p>
            <a:pPr>
              <a:defRPr/>
            </a:pPr>
            <a:r>
              <a:rPr lang="ru-RU" sz="2900" b="1" dirty="0" smtClean="0">
                <a:solidFill>
                  <a:srgbClr val="00B050"/>
                </a:solidFill>
                <a:latin typeface="+mj-lt"/>
                <a:ea typeface="+mj-ea"/>
                <a:cs typeface="+mj-cs"/>
              </a:rPr>
              <a:t>от </a:t>
            </a:r>
            <a:r>
              <a:rPr lang="ru-RU" sz="2900" b="1" dirty="0">
                <a:solidFill>
                  <a:srgbClr val="00B050"/>
                </a:solidFill>
                <a:latin typeface="+mj-lt"/>
                <a:ea typeface="+mj-ea"/>
                <a:cs typeface="+mj-cs"/>
              </a:rPr>
              <a:t>населението 2011 ($)</a:t>
            </a:r>
          </a:p>
          <a:p>
            <a:pPr>
              <a:defRP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Контейнер за съдържание 3"/>
          <p:cNvGraphicFramePr>
            <a:graphicFrameLocks noGrp="1"/>
          </p:cNvGraphicFramePr>
          <p:nvPr>
            <p:ph idx="1"/>
          </p:nvPr>
        </p:nvGraphicFramePr>
        <p:xfrm>
          <a:off x="-50800" y="1001713"/>
          <a:ext cx="9245600" cy="5646737"/>
        </p:xfrm>
        <a:graphic>
          <a:graphicData uri="http://schemas.openxmlformats.org/presentationml/2006/ole">
            <p:oleObj spid="_x0000_s52226" r:id="rId3" imgW="9242337" imgH="5651482" progId="Excel.Sheet.8">
              <p:embed/>
            </p:oleObj>
          </a:graphicData>
        </a:graphic>
      </p:graphicFrame>
      <p:sp>
        <p:nvSpPr>
          <p:cNvPr id="5" name="Текстово поле 9"/>
          <p:cNvSpPr txBox="1">
            <a:spLocks noChangeArrowheads="1"/>
          </p:cNvSpPr>
          <p:nvPr/>
        </p:nvSpPr>
        <p:spPr bwMode="auto">
          <a:xfrm>
            <a:off x="0" y="6642100"/>
            <a:ext cx="849313" cy="215900"/>
          </a:xfrm>
          <a:prstGeom prst="rect">
            <a:avLst/>
          </a:prstGeom>
          <a:noFill/>
          <a:ln w="9525">
            <a:noFill/>
            <a:miter lim="800000"/>
            <a:headEnd/>
            <a:tailEnd/>
          </a:ln>
        </p:spPr>
        <p:txBody>
          <a:bodyPr wrap="none">
            <a:spAutoFit/>
          </a:bodyPr>
          <a:lstStyle/>
          <a:p>
            <a:pPr>
              <a:defRPr/>
            </a:pPr>
            <a:r>
              <a:rPr lang="bg-BG" sz="800" i="1" dirty="0">
                <a:solidFill>
                  <a:schemeClr val="tx2">
                    <a:lumMod val="75000"/>
                  </a:schemeClr>
                </a:solidFill>
                <a:latin typeface="+mj-lt"/>
              </a:rPr>
              <a:t>Източник: СЗО</a:t>
            </a:r>
          </a:p>
        </p:txBody>
      </p:sp>
      <p:sp>
        <p:nvSpPr>
          <p:cNvPr id="6" name="TextBox 5"/>
          <p:cNvSpPr txBox="1"/>
          <p:nvPr/>
        </p:nvSpPr>
        <p:spPr>
          <a:xfrm>
            <a:off x="1547664" y="0"/>
            <a:ext cx="8893175" cy="1231106"/>
          </a:xfrm>
          <a:prstGeom prst="rect">
            <a:avLst/>
          </a:prstGeom>
          <a:noFill/>
        </p:spPr>
        <p:txBody>
          <a:bodyPr>
            <a:spAutoFit/>
          </a:bodyPr>
          <a:lstStyle/>
          <a:p>
            <a:pPr eaLnBrk="0" hangingPunct="0">
              <a:defRPr lang="ru-RU" sz="3200" b="1" i="0" u="none" strike="noStrike" kern="1200" baseline="0" dirty="0">
                <a:solidFill>
                  <a:srgbClr val="00B050"/>
                </a:solidFill>
                <a:latin typeface="+mj-lt"/>
                <a:ea typeface="+mj-ea"/>
                <a:cs typeface="+mj-cs"/>
              </a:defRPr>
            </a:pPr>
            <a:r>
              <a:rPr lang="bg-BG" sz="2800" b="1" dirty="0">
                <a:solidFill>
                  <a:srgbClr val="00B050"/>
                </a:solidFill>
                <a:latin typeface="+mj-lt"/>
                <a:ea typeface="+mj-ea"/>
                <a:cs typeface="+mj-cs"/>
              </a:rPr>
              <a:t>Публични разходи</a:t>
            </a:r>
            <a:r>
              <a:rPr lang="ru-RU" sz="2800" b="1" dirty="0">
                <a:solidFill>
                  <a:srgbClr val="00B050"/>
                </a:solidFill>
                <a:latin typeface="+mj-lt"/>
                <a:ea typeface="+mj-ea"/>
                <a:cs typeface="+mj-cs"/>
              </a:rPr>
              <a:t> за здраве като % от общите</a:t>
            </a:r>
          </a:p>
          <a:p>
            <a:pPr eaLnBrk="0" hangingPunct="0">
              <a:defRPr lang="ru-RU" sz="3200" b="1" i="0" u="none" strike="noStrike" kern="1200" baseline="0" dirty="0">
                <a:solidFill>
                  <a:srgbClr val="00B050"/>
                </a:solidFill>
                <a:latin typeface="+mj-lt"/>
                <a:ea typeface="+mj-ea"/>
                <a:cs typeface="+mj-cs"/>
              </a:defRPr>
            </a:pPr>
            <a:r>
              <a:rPr lang="ru-RU" sz="2800" b="1" dirty="0">
                <a:solidFill>
                  <a:srgbClr val="00B050"/>
                </a:solidFill>
                <a:latin typeface="+mj-lt"/>
                <a:ea typeface="+mj-ea"/>
                <a:cs typeface="+mj-cs"/>
              </a:rPr>
              <a:t>държавни разходи (2011)</a:t>
            </a:r>
          </a:p>
          <a:p>
            <a:pPr>
              <a:defRPr/>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bg-BG" sz="2800" dirty="0" smtClean="0"/>
              <a:t>Публични разходи за лекарства на човек от населението – амбулаторно лечение (евро)</a:t>
            </a:r>
            <a:endParaRPr lang="en-GB" sz="2800" dirty="0"/>
          </a:p>
        </p:txBody>
      </p:sp>
      <p:sp>
        <p:nvSpPr>
          <p:cNvPr id="6" name="Текстово поле 5"/>
          <p:cNvSpPr txBox="1"/>
          <p:nvPr/>
        </p:nvSpPr>
        <p:spPr>
          <a:xfrm>
            <a:off x="3347864" y="6381328"/>
            <a:ext cx="4008533" cy="307777"/>
          </a:xfrm>
          <a:prstGeom prst="rect">
            <a:avLst/>
          </a:prstGeom>
          <a:noFill/>
        </p:spPr>
        <p:txBody>
          <a:bodyPr wrap="none" rtlCol="0">
            <a:spAutoFit/>
          </a:bodyPr>
          <a:lstStyle/>
          <a:p>
            <a:r>
              <a:rPr lang="bg-BG" sz="1200" i="1" dirty="0" smtClean="0">
                <a:latin typeface="+mn-lt"/>
              </a:rPr>
              <a:t>*Източник: </a:t>
            </a:r>
            <a:r>
              <a:rPr lang="en-US" sz="1200" i="1" dirty="0" smtClean="0">
                <a:latin typeface="+mn-lt"/>
              </a:rPr>
              <a:t>EFPIA Industry in Figures 2013</a:t>
            </a:r>
            <a:r>
              <a:rPr lang="bg-BG" sz="1200" i="1" dirty="0" smtClean="0">
                <a:latin typeface="+mn-lt"/>
              </a:rPr>
              <a:t> </a:t>
            </a:r>
            <a:r>
              <a:rPr lang="en-US" sz="1200" i="1" dirty="0" smtClean="0">
                <a:latin typeface="+mn-lt"/>
              </a:rPr>
              <a:t>(</a:t>
            </a:r>
            <a:r>
              <a:rPr lang="bg-BG" sz="1200" i="1" dirty="0" smtClean="0">
                <a:latin typeface="+mn-lt"/>
              </a:rPr>
              <a:t>данни от 2011</a:t>
            </a:r>
            <a:r>
              <a:rPr lang="bg-BG" sz="1400" i="1" dirty="0" smtClean="0">
                <a:latin typeface="+mn-lt"/>
              </a:rPr>
              <a:t>)</a:t>
            </a:r>
            <a:endParaRPr lang="bg-BG" sz="1400" i="1" dirty="0">
              <a:latin typeface="+mn-lt"/>
            </a:endParaRPr>
          </a:p>
        </p:txBody>
      </p:sp>
      <p:graphicFrame>
        <p:nvGraphicFramePr>
          <p:cNvPr id="7" name="Chart 5"/>
          <p:cNvGraphicFramePr/>
          <p:nvPr/>
        </p:nvGraphicFramePr>
        <p:xfrm>
          <a:off x="238125" y="1124745"/>
          <a:ext cx="8667750" cy="5184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1437039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oqFJbfrSOEOAlDDqRXJwn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2449</TotalTime>
  <Words>1859</Words>
  <Application>Microsoft Office PowerPoint</Application>
  <PresentationFormat>On-screen Show (4:3)</PresentationFormat>
  <Paragraphs>286</Paragraphs>
  <Slides>31</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4" baseType="lpstr">
      <vt:lpstr>Office Theme</vt:lpstr>
      <vt:lpstr>Microsoft Office Excel 97-2003 Worksheet</vt:lpstr>
      <vt:lpstr>Photo Editor Photo</vt:lpstr>
      <vt:lpstr>Slide 1</vt:lpstr>
      <vt:lpstr>КАКВО Е ARPharM?</vt:lpstr>
      <vt:lpstr>ЧЛЕНОВЕ ARPharM</vt:lpstr>
      <vt:lpstr>Продължителността на живота в България се увеличава</vt:lpstr>
      <vt:lpstr>По-голям брой хора на 60+ години</vt:lpstr>
      <vt:lpstr>По-добри методи на лечение</vt:lpstr>
      <vt:lpstr>Slide 7</vt:lpstr>
      <vt:lpstr>Slide 8</vt:lpstr>
      <vt:lpstr>Публични разходи за лекарства на човек от населението – амбулаторно лечение (евро)</vt:lpstr>
      <vt:lpstr>Здравеопазване и публични финанси</vt:lpstr>
      <vt:lpstr>Здравен резултат – живеем 8 години по-малко </vt:lpstr>
      <vt:lpstr>В България и Източна Европа разходите за здравеопазване ще растат</vt:lpstr>
      <vt:lpstr>Slide 13</vt:lpstr>
      <vt:lpstr>НТА и реалността</vt:lpstr>
      <vt:lpstr>Примери за ефекта от НТА</vt:lpstr>
      <vt:lpstr>Какво се оценява?</vt:lpstr>
      <vt:lpstr>Потребление на иновативни терапии в страните от ЕС</vt:lpstr>
      <vt:lpstr>Потреблението на иновативни терапии в България е ниско</vt:lpstr>
      <vt:lpstr>Хепатит С – иновативни терапии</vt:lpstr>
      <vt:lpstr>Оценка на здравните технологии</vt:lpstr>
      <vt:lpstr>Основни етапи от въвеждане на НТА</vt:lpstr>
      <vt:lpstr>Оценка “разход-полза”</vt:lpstr>
      <vt:lpstr>Принципи на HTA</vt:lpstr>
      <vt:lpstr>Добри практики - прозрачност</vt:lpstr>
      <vt:lpstr>Добри практики - откритост</vt:lpstr>
      <vt:lpstr>Добри практики – избор на технология</vt:lpstr>
      <vt:lpstr>Добри практики – избор на референт</vt:lpstr>
      <vt:lpstr>Биотехнологиите и НТА</vt:lpstr>
      <vt:lpstr>Къде са данните?</vt:lpstr>
      <vt:lpstr>Споразумения за контрол на бюджетното въздействие или какво НТА не може да свърши</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Valia</dc:creator>
  <cp:lastModifiedBy>Elena</cp:lastModifiedBy>
  <cp:revision>467</cp:revision>
  <dcterms:created xsi:type="dcterms:W3CDTF">2010-09-02T20:59:22Z</dcterms:created>
  <dcterms:modified xsi:type="dcterms:W3CDTF">2013-11-25T15:10:37Z</dcterms:modified>
</cp:coreProperties>
</file>